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95"/>
  </p:notesMasterIdLst>
  <p:sldIdLst>
    <p:sldId id="316" r:id="rId2"/>
    <p:sldId id="317" r:id="rId3"/>
    <p:sldId id="256" r:id="rId4"/>
    <p:sldId id="312" r:id="rId5"/>
    <p:sldId id="257" r:id="rId6"/>
    <p:sldId id="258" r:id="rId7"/>
    <p:sldId id="299" r:id="rId8"/>
    <p:sldId id="300" r:id="rId9"/>
    <p:sldId id="301" r:id="rId10"/>
    <p:sldId id="298" r:id="rId11"/>
    <p:sldId id="264" r:id="rId12"/>
    <p:sldId id="260" r:id="rId13"/>
    <p:sldId id="259" r:id="rId14"/>
    <p:sldId id="261" r:id="rId15"/>
    <p:sldId id="263" r:id="rId16"/>
    <p:sldId id="265" r:id="rId17"/>
    <p:sldId id="266" r:id="rId18"/>
    <p:sldId id="267" r:id="rId19"/>
    <p:sldId id="268" r:id="rId20"/>
    <p:sldId id="302" r:id="rId21"/>
    <p:sldId id="303" r:id="rId22"/>
    <p:sldId id="270" r:id="rId23"/>
    <p:sldId id="277" r:id="rId24"/>
    <p:sldId id="271" r:id="rId25"/>
    <p:sldId id="278" r:id="rId26"/>
    <p:sldId id="279" r:id="rId27"/>
    <p:sldId id="269" r:id="rId28"/>
    <p:sldId id="272" r:id="rId29"/>
    <p:sldId id="273" r:id="rId30"/>
    <p:sldId id="275" r:id="rId31"/>
    <p:sldId id="276" r:id="rId32"/>
    <p:sldId id="274" r:id="rId33"/>
    <p:sldId id="311" r:id="rId34"/>
    <p:sldId id="281" r:id="rId35"/>
    <p:sldId id="282" r:id="rId36"/>
    <p:sldId id="283" r:id="rId37"/>
    <p:sldId id="284" r:id="rId38"/>
    <p:sldId id="285" r:id="rId39"/>
    <p:sldId id="286" r:id="rId40"/>
    <p:sldId id="305" r:id="rId41"/>
    <p:sldId id="304" r:id="rId42"/>
    <p:sldId id="288" r:id="rId43"/>
    <p:sldId id="289" r:id="rId44"/>
    <p:sldId id="290" r:id="rId45"/>
    <p:sldId id="291" r:id="rId46"/>
    <p:sldId id="329" r:id="rId47"/>
    <p:sldId id="308" r:id="rId48"/>
    <p:sldId id="294" r:id="rId49"/>
    <p:sldId id="292" r:id="rId50"/>
    <p:sldId id="295" r:id="rId51"/>
    <p:sldId id="293" r:id="rId52"/>
    <p:sldId id="309" r:id="rId53"/>
    <p:sldId id="310" r:id="rId54"/>
    <p:sldId id="296" r:id="rId55"/>
    <p:sldId id="330" r:id="rId56"/>
    <p:sldId id="331" r:id="rId57"/>
    <p:sldId id="332" r:id="rId58"/>
    <p:sldId id="287" r:id="rId59"/>
    <p:sldId id="280" r:id="rId60"/>
    <p:sldId id="320" r:id="rId61"/>
    <p:sldId id="333" r:id="rId62"/>
    <p:sldId id="321" r:id="rId63"/>
    <p:sldId id="335" r:id="rId64"/>
    <p:sldId id="339" r:id="rId65"/>
    <p:sldId id="336" r:id="rId66"/>
    <p:sldId id="337" r:id="rId67"/>
    <p:sldId id="338" r:id="rId68"/>
    <p:sldId id="341" r:id="rId69"/>
    <p:sldId id="342" r:id="rId70"/>
    <p:sldId id="343" r:id="rId71"/>
    <p:sldId id="322" r:id="rId72"/>
    <p:sldId id="323" r:id="rId73"/>
    <p:sldId id="324" r:id="rId74"/>
    <p:sldId id="325" r:id="rId75"/>
    <p:sldId id="334" r:id="rId76"/>
    <p:sldId id="340" r:id="rId77"/>
    <p:sldId id="328" r:id="rId78"/>
    <p:sldId id="326" r:id="rId79"/>
    <p:sldId id="344" r:id="rId80"/>
    <p:sldId id="345" r:id="rId81"/>
    <p:sldId id="351" r:id="rId82"/>
    <p:sldId id="352" r:id="rId83"/>
    <p:sldId id="353" r:id="rId84"/>
    <p:sldId id="346" r:id="rId85"/>
    <p:sldId id="348" r:id="rId86"/>
    <p:sldId id="347" r:id="rId87"/>
    <p:sldId id="349" r:id="rId88"/>
    <p:sldId id="350" r:id="rId89"/>
    <p:sldId id="354" r:id="rId90"/>
    <p:sldId id="355" r:id="rId91"/>
    <p:sldId id="313" r:id="rId92"/>
    <p:sldId id="314" r:id="rId93"/>
    <p:sldId id="297" r:id="rId94"/>
  </p:sldIdLst>
  <p:sldSz cx="9144000" cy="6858000" type="screen4x3"/>
  <p:notesSz cx="6858000" cy="9144000"/>
  <p:defaultTextStyle>
    <a:defPPr>
      <a:defRPr lang="el-G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7" d="100"/>
          <a:sy n="87" d="100"/>
        </p:scale>
        <p:origin x="1062" y="6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notesMaster" Target="notesMasters/notesMaster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l-G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1089FA-2AB4-41DB-B7D0-94E4659E5EC0}" type="datetimeFigureOut">
              <a:rPr lang="el-GR" smtClean="0"/>
              <a:t>1/6/2014</a:t>
            </a:fld>
            <a:endParaRPr lang="el-G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l-G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l-G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l-G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22D23C-0A75-4B50-ACD1-36C8B7649D15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931585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2D23C-0A75-4B50-ACD1-36C8B7649D15}" type="slidenum">
              <a:rPr lang="el-GR" smtClean="0"/>
              <a:t>6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6208288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2D23C-0A75-4B50-ACD1-36C8B7649D15}" type="slidenum">
              <a:rPr lang="el-GR" smtClean="0"/>
              <a:t>31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5503616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D8A3D-9DBA-4632-862C-537C1A278EE1}" type="datetimeFigureOut">
              <a:rPr lang="el-GR" smtClean="0"/>
              <a:t>1/6/2014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06961-DA35-4AA2-8986-D2933A057234}" type="slidenum">
              <a:rPr lang="el-GR" smtClean="0"/>
              <a:t>‹#›</a:t>
            </a:fld>
            <a:endParaRPr lang="el-GR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1014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D8A3D-9DBA-4632-862C-537C1A278EE1}" type="datetimeFigureOut">
              <a:rPr lang="el-GR" smtClean="0"/>
              <a:t>1/6/2014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06961-DA35-4AA2-8986-D2933A057234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762144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D8A3D-9DBA-4632-862C-537C1A278EE1}" type="datetimeFigureOut">
              <a:rPr lang="el-GR" smtClean="0"/>
              <a:t>1/6/2014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06961-DA35-4AA2-8986-D2933A057234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899975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D8A3D-9DBA-4632-862C-537C1A278EE1}" type="datetimeFigureOut">
              <a:rPr lang="el-GR" smtClean="0"/>
              <a:t>1/6/2014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06961-DA35-4AA2-8986-D2933A057234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273035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D8A3D-9DBA-4632-862C-537C1A278EE1}" type="datetimeFigureOut">
              <a:rPr lang="el-GR" smtClean="0"/>
              <a:t>1/6/2014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06961-DA35-4AA2-8986-D2933A057234}" type="slidenum">
              <a:rPr lang="el-GR" smtClean="0"/>
              <a:t>‹#›</a:t>
            </a:fld>
            <a:endParaRPr lang="el-GR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08265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D8A3D-9DBA-4632-862C-537C1A278EE1}" type="datetimeFigureOut">
              <a:rPr lang="el-GR" smtClean="0"/>
              <a:t>1/6/2014</a:t>
            </a:fld>
            <a:endParaRPr lang="el-G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06961-DA35-4AA2-8986-D2933A057234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768510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D8A3D-9DBA-4632-862C-537C1A278EE1}" type="datetimeFigureOut">
              <a:rPr lang="el-GR" smtClean="0"/>
              <a:t>1/6/2014</a:t>
            </a:fld>
            <a:endParaRPr lang="el-G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06961-DA35-4AA2-8986-D2933A057234}" type="slidenum">
              <a:rPr lang="el-GR" smtClean="0"/>
              <a:t>‹#›</a:t>
            </a:fld>
            <a:endParaRPr lang="el-GR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3529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D8A3D-9DBA-4632-862C-537C1A278EE1}" type="datetimeFigureOut">
              <a:rPr lang="el-GR" smtClean="0"/>
              <a:t>1/6/2014</a:t>
            </a:fld>
            <a:endParaRPr lang="el-G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06961-DA35-4AA2-8986-D2933A057234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87374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D8A3D-9DBA-4632-862C-537C1A278EE1}" type="datetimeFigureOut">
              <a:rPr lang="el-GR" smtClean="0"/>
              <a:t>1/6/2014</a:t>
            </a:fld>
            <a:endParaRPr lang="el-G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06961-DA35-4AA2-8986-D2933A057234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332700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D8A3D-9DBA-4632-862C-537C1A278EE1}" type="datetimeFigureOut">
              <a:rPr lang="el-GR" smtClean="0"/>
              <a:t>1/6/2014</a:t>
            </a:fld>
            <a:endParaRPr lang="el-G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06961-DA35-4AA2-8986-D2933A057234}" type="slidenum">
              <a:rPr lang="el-GR" smtClean="0"/>
              <a:t>‹#›</a:t>
            </a:fld>
            <a:endParaRPr lang="el-GR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2536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D8A3D-9DBA-4632-862C-537C1A278EE1}" type="datetimeFigureOut">
              <a:rPr lang="el-GR" smtClean="0"/>
              <a:t>1/6/2014</a:t>
            </a:fld>
            <a:endParaRPr lang="el-G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06961-DA35-4AA2-8986-D2933A057234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066504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978D8A3D-9DBA-4632-862C-537C1A278EE1}" type="datetimeFigureOut">
              <a:rPr lang="el-GR" smtClean="0"/>
              <a:t>1/6/2014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29906961-DA35-4AA2-8986-D2933A057234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7961082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multibit.org/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bitcoin.org/bitcoin.pdf" TargetMode="External"/><Relationship Id="rId4" Type="http://schemas.openxmlformats.org/officeDocument/2006/relationships/hyperlink" Target="http://www.weidai.com/bmoney.txt" TargetMode="Externa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Bitcoin</a:t>
            </a:r>
            <a:endParaRPr lang="el-GR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8137248" cy="2228056"/>
          </a:xfrm>
        </p:spPr>
        <p:txBody>
          <a:bodyPr/>
          <a:lstStyle/>
          <a:p>
            <a:r>
              <a:rPr lang="el-GR" dirty="0" smtClean="0"/>
              <a:t>Διδάσκοντες:</a:t>
            </a:r>
            <a:r>
              <a:rPr lang="en-US" dirty="0" smtClean="0"/>
              <a:t> </a:t>
            </a:r>
            <a:r>
              <a:rPr lang="el-GR" dirty="0" smtClean="0"/>
              <a:t>Δ. Ζήνδρος</a:t>
            </a:r>
          </a:p>
          <a:p>
            <a:endParaRPr lang="el-GR" dirty="0"/>
          </a:p>
          <a:p>
            <a:r>
              <a:rPr lang="el-GR" dirty="0" smtClean="0"/>
              <a:t>Επιμέλεια διαφανειών: Π. Αγγελάτος, Δ. Ζήνδρος</a:t>
            </a:r>
            <a:endParaRPr lang="en-US" dirty="0" smtClean="0"/>
          </a:p>
        </p:txBody>
      </p:sp>
      <p:pic>
        <p:nvPicPr>
          <p:cNvPr id="4" name="Picture 2" descr="Padlock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2541" y="5383701"/>
            <a:ext cx="1111859" cy="1111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ubtitle 2"/>
          <p:cNvSpPr txBox="1">
            <a:spLocks/>
          </p:cNvSpPr>
          <p:nvPr/>
        </p:nvSpPr>
        <p:spPr>
          <a:xfrm>
            <a:off x="685800" y="5733256"/>
            <a:ext cx="8137248" cy="8814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14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l-GR" dirty="0" smtClean="0"/>
              <a:t>ΤΕΙ Λάρισας 2014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338314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381000"/>
            <a:ext cx="8382000" cy="628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271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Πρόβλημα</a:t>
            </a:r>
            <a:r>
              <a:rPr lang="en-US" dirty="0" smtClean="0"/>
              <a:t>: Online </a:t>
            </a:r>
            <a:r>
              <a:rPr lang="el-GR" dirty="0" smtClean="0"/>
              <a:t>πληρωμές</a:t>
            </a:r>
            <a:endParaRPr lang="el-G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>
            <a:normAutofit/>
          </a:bodyPr>
          <a:lstStyle/>
          <a:p>
            <a:r>
              <a:rPr lang="el-GR" dirty="0" smtClean="0"/>
              <a:t>Απαιτείται έμπιστη αρχή</a:t>
            </a:r>
          </a:p>
          <a:p>
            <a:r>
              <a:rPr lang="el-GR" dirty="0" smtClean="0"/>
              <a:t>Πληρωμές με </a:t>
            </a:r>
            <a:r>
              <a:rPr lang="el-GR" b="1" dirty="0" smtClean="0"/>
              <a:t>πιστωτικές κάρτες</a:t>
            </a:r>
            <a:endParaRPr lang="en-US" b="1" dirty="0" smtClean="0"/>
          </a:p>
          <a:p>
            <a:r>
              <a:rPr lang="el-GR" b="1" dirty="0" smtClean="0"/>
              <a:t>π.χ. </a:t>
            </a:r>
            <a:r>
              <a:rPr lang="en-US" b="1" dirty="0" smtClean="0"/>
              <a:t>Visa, MasterCard</a:t>
            </a:r>
            <a:endParaRPr lang="el-GR" b="1" dirty="0" smtClean="0"/>
          </a:p>
          <a:p>
            <a:r>
              <a:rPr lang="el-GR" dirty="0" smtClean="0"/>
              <a:t>Ή υπηρεσιών π.χ. </a:t>
            </a:r>
            <a:r>
              <a:rPr lang="en-US" b="1" dirty="0" smtClean="0"/>
              <a:t>PayPal </a:t>
            </a:r>
            <a:r>
              <a:rPr lang="el-GR" b="1" dirty="0" smtClean="0"/>
              <a:t>κ.ό.κ.</a:t>
            </a:r>
          </a:p>
          <a:p>
            <a:r>
              <a:rPr lang="el-GR" b="1" dirty="0" smtClean="0">
                <a:solidFill>
                  <a:srgbClr val="FF0000"/>
                </a:solidFill>
              </a:rPr>
              <a:t>Δεν υπάρχει ανωνυμία</a:t>
            </a:r>
            <a:endParaRPr lang="en-US" b="1" dirty="0" smtClean="0">
              <a:solidFill>
                <a:srgbClr val="FF0000"/>
              </a:solidFill>
            </a:endParaRPr>
          </a:p>
          <a:p>
            <a:r>
              <a:rPr lang="el-GR" b="1" dirty="0" smtClean="0"/>
              <a:t>Κόστος </a:t>
            </a:r>
            <a:r>
              <a:rPr lang="el-GR" dirty="0" smtClean="0"/>
              <a:t>για τη χρήση των υπηρεσιών</a:t>
            </a:r>
          </a:p>
          <a:p>
            <a:r>
              <a:rPr lang="el-GR" dirty="0" smtClean="0"/>
              <a:t>Δεν υποστηρίζονται πολύ μικρά ποσά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350646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Πρόβλημα</a:t>
            </a:r>
            <a:r>
              <a:rPr lang="en-US" dirty="0" smtClean="0"/>
              <a:t>: </a:t>
            </a:r>
            <a:r>
              <a:rPr lang="el-GR" dirty="0" smtClean="0"/>
              <a:t>Χρυσός</a:t>
            </a:r>
            <a:endParaRPr lang="el-G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 smtClean="0"/>
              <a:t>Έχει αντικειμενική αξία</a:t>
            </a:r>
          </a:p>
          <a:p>
            <a:r>
              <a:rPr lang="el-GR" dirty="0" smtClean="0"/>
              <a:t>Αλλά...</a:t>
            </a:r>
            <a:endParaRPr lang="en-US" dirty="0" smtClean="0"/>
          </a:p>
          <a:p>
            <a:r>
              <a:rPr lang="el-GR" dirty="0" smtClean="0"/>
              <a:t>Είναι δύσχρηστος</a:t>
            </a:r>
          </a:p>
          <a:p>
            <a:r>
              <a:rPr lang="el-GR" b="1" dirty="0" smtClean="0">
                <a:solidFill>
                  <a:srgbClr val="FF0000"/>
                </a:solidFill>
              </a:rPr>
              <a:t>Αργές</a:t>
            </a:r>
            <a:r>
              <a:rPr lang="el-GR" dirty="0" smtClean="0">
                <a:solidFill>
                  <a:srgbClr val="FF0000"/>
                </a:solidFill>
              </a:rPr>
              <a:t> </a:t>
            </a:r>
            <a:r>
              <a:rPr lang="el-GR" b="1" dirty="0" smtClean="0">
                <a:solidFill>
                  <a:srgbClr val="FF0000"/>
                </a:solidFill>
              </a:rPr>
              <a:t>πληρωμές</a:t>
            </a:r>
          </a:p>
          <a:p>
            <a:r>
              <a:rPr lang="el-GR" dirty="0" smtClean="0"/>
              <a:t>Δύσκολη μεταφορά</a:t>
            </a:r>
            <a:endParaRPr lang="en-US" dirty="0" smtClean="0"/>
          </a:p>
          <a:p>
            <a:r>
              <a:rPr lang="el-GR" dirty="0" smtClean="0"/>
              <a:t>Κλοπές</a:t>
            </a:r>
            <a:endParaRPr lang="el-GR" dirty="0"/>
          </a:p>
        </p:txBody>
      </p:sp>
      <p:pic>
        <p:nvPicPr>
          <p:cNvPr id="11266" name="Picture 2" descr="http://www.trengovestudios.com/images/goldbars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5029200"/>
            <a:ext cx="2141537" cy="1500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5034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r>
              <a:rPr lang="el-GR" dirty="0" smtClean="0"/>
              <a:t>Πρόβλημα</a:t>
            </a:r>
            <a:endParaRPr lang="el-G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648200"/>
          </a:xfrm>
        </p:spPr>
        <p:txBody>
          <a:bodyPr>
            <a:normAutofit/>
          </a:bodyPr>
          <a:lstStyle/>
          <a:p>
            <a:r>
              <a:rPr lang="el-GR" b="1" dirty="0" smtClean="0"/>
              <a:t>€</a:t>
            </a:r>
            <a:r>
              <a:rPr lang="el-GR" dirty="0" smtClean="0"/>
              <a:t> και </a:t>
            </a:r>
            <a:r>
              <a:rPr lang="el-GR" b="1" dirty="0" smtClean="0"/>
              <a:t>$</a:t>
            </a:r>
            <a:r>
              <a:rPr lang="el-GR" dirty="0" smtClean="0"/>
              <a:t> ελέγχονται </a:t>
            </a:r>
            <a:r>
              <a:rPr lang="el-GR" b="1" dirty="0" smtClean="0"/>
              <a:t>κεντρικά</a:t>
            </a:r>
            <a:endParaRPr lang="en-US" b="1" dirty="0" smtClean="0"/>
          </a:p>
          <a:p>
            <a:r>
              <a:rPr lang="el-GR" dirty="0" smtClean="0"/>
              <a:t>Κεντρική τράπεζα τυπώνει χρήματα</a:t>
            </a:r>
            <a:endParaRPr lang="en-US" dirty="0" smtClean="0"/>
          </a:p>
          <a:p>
            <a:r>
              <a:rPr lang="el-GR" dirty="0" smtClean="0"/>
              <a:t>Βλέπε</a:t>
            </a:r>
            <a:r>
              <a:rPr lang="en-US" dirty="0" smtClean="0"/>
              <a:t> Federal Reserve Bank (</a:t>
            </a:r>
            <a:r>
              <a:rPr lang="el-GR" dirty="0" smtClean="0"/>
              <a:t>ιδιωτική εταιρ</a:t>
            </a:r>
            <a:r>
              <a:rPr lang="el-GR" dirty="0"/>
              <a:t>ε</a:t>
            </a:r>
            <a:r>
              <a:rPr lang="el-GR" dirty="0" smtClean="0"/>
              <a:t>ία)</a:t>
            </a:r>
            <a:endParaRPr lang="en-US" dirty="0" smtClean="0"/>
          </a:p>
          <a:p>
            <a:r>
              <a:rPr lang="el-GR" b="1" dirty="0" smtClean="0">
                <a:solidFill>
                  <a:srgbClr val="FF0000"/>
                </a:solidFill>
              </a:rPr>
              <a:t>Κεντρικά ελεγχόμενος πληθωρισμός</a:t>
            </a:r>
            <a:endParaRPr lang="en-US" b="1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l-GR" dirty="0" smtClean="0"/>
          </a:p>
          <a:p>
            <a:pPr marL="0" indent="0">
              <a:buNone/>
            </a:pPr>
            <a:r>
              <a:rPr lang="el-GR" dirty="0" smtClean="0"/>
              <a:t>Παράδειγμα:</a:t>
            </a:r>
            <a:endParaRPr lang="en-US" dirty="0"/>
          </a:p>
          <a:p>
            <a:r>
              <a:rPr lang="el-GR" dirty="0" smtClean="0"/>
              <a:t>Υπάρχουν 100€ σε κυκλοφορία</a:t>
            </a:r>
          </a:p>
          <a:p>
            <a:r>
              <a:rPr lang="el-GR" dirty="0" smtClean="0"/>
              <a:t>Έχεις 1€ στην κατοχή σου</a:t>
            </a:r>
          </a:p>
          <a:p>
            <a:r>
              <a:rPr lang="el-GR" dirty="0" smtClean="0"/>
              <a:t>Τυπώνονται άλλα 100€</a:t>
            </a:r>
          </a:p>
          <a:p>
            <a:r>
              <a:rPr lang="el-GR" dirty="0" smtClean="0"/>
              <a:t>Το 1€ έχει πλέον τη μισή αξία</a:t>
            </a:r>
          </a:p>
        </p:txBody>
      </p:sp>
      <p:sp>
        <p:nvSpPr>
          <p:cNvPr id="4" name="Rectangle 3"/>
          <p:cNvSpPr/>
          <p:nvPr/>
        </p:nvSpPr>
        <p:spPr>
          <a:xfrm>
            <a:off x="381000" y="6009305"/>
            <a:ext cx="84582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l-GR" sz="2000" b="1" dirty="0" smtClean="0"/>
              <a:t>Πόση εμπιστοσύνη έχουμε ότι θα γίνει σωστά;</a:t>
            </a:r>
            <a:endParaRPr lang="en-US" sz="2000" b="1" dirty="0" smtClean="0"/>
          </a:p>
        </p:txBody>
      </p:sp>
    </p:spTree>
    <p:extLst>
      <p:ext uri="{BB962C8B-B14F-4D97-AF65-F5344CB8AC3E}">
        <p14:creationId xmlns:p14="http://schemas.microsoft.com/office/powerpoint/2010/main" val="1179668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Λύση</a:t>
            </a:r>
            <a:endParaRPr lang="el-G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 smtClean="0"/>
              <a:t>Ψηφιακό νόμισμα</a:t>
            </a:r>
            <a:r>
              <a:rPr lang="en-US" dirty="0" smtClean="0"/>
              <a:t> </a:t>
            </a:r>
            <a:r>
              <a:rPr lang="en-US" b="1" dirty="0" err="1" smtClean="0"/>
              <a:t>bitcoin</a:t>
            </a:r>
            <a:endParaRPr lang="el-GR" b="1" dirty="0" smtClean="0"/>
          </a:p>
          <a:p>
            <a:r>
              <a:rPr lang="en-US" b="1" dirty="0" smtClean="0"/>
              <a:t>Peer-to-peer</a:t>
            </a:r>
            <a:r>
              <a:rPr lang="en-US" dirty="0" smtClean="0"/>
              <a:t> </a:t>
            </a:r>
            <a:r>
              <a:rPr lang="el-GR" dirty="0" smtClean="0"/>
              <a:t>δίκτυο</a:t>
            </a:r>
          </a:p>
          <a:p>
            <a:r>
              <a:rPr lang="el-GR" dirty="0" smtClean="0"/>
              <a:t>Νόμισμα σχεδιασμένο για το </a:t>
            </a:r>
            <a:r>
              <a:rPr lang="en-US" dirty="0" smtClean="0"/>
              <a:t>Internet</a:t>
            </a:r>
            <a:endParaRPr lang="el-GR" dirty="0" smtClean="0"/>
          </a:p>
        </p:txBody>
      </p:sp>
    </p:spTree>
    <p:extLst>
      <p:ext uri="{BB962C8B-B14F-4D97-AF65-F5344CB8AC3E}">
        <p14:creationId xmlns:p14="http://schemas.microsoft.com/office/powerpoint/2010/main" val="4166027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Πλεονεκτήματα</a:t>
            </a:r>
            <a:endParaRPr lang="el-G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b="1" dirty="0" smtClean="0"/>
              <a:t>Γρήγορες </a:t>
            </a:r>
            <a:r>
              <a:rPr lang="el-GR" dirty="0" smtClean="0"/>
              <a:t>πληρωμές</a:t>
            </a:r>
            <a:endParaRPr lang="en-US" dirty="0" smtClean="0"/>
          </a:p>
          <a:p>
            <a:pPr lvl="1"/>
            <a:r>
              <a:rPr lang="en-US" dirty="0" smtClean="0"/>
              <a:t>1 second </a:t>
            </a:r>
            <a:r>
              <a:rPr lang="el-GR" dirty="0" smtClean="0"/>
              <a:t>για μεταφορά χρημάτων</a:t>
            </a:r>
          </a:p>
          <a:p>
            <a:pPr lvl="1"/>
            <a:r>
              <a:rPr lang="el-GR" dirty="0" smtClean="0"/>
              <a:t>10 λεπτά για κρυπτογραφική πιστοποίηση</a:t>
            </a:r>
            <a:endParaRPr lang="en-US" dirty="0" smtClean="0"/>
          </a:p>
          <a:p>
            <a:r>
              <a:rPr lang="el-GR" b="1" dirty="0" smtClean="0"/>
              <a:t>Απουσία </a:t>
            </a:r>
            <a:r>
              <a:rPr lang="el-GR" dirty="0" smtClean="0"/>
              <a:t>κεντρικής αρχής</a:t>
            </a:r>
          </a:p>
          <a:p>
            <a:r>
              <a:rPr lang="el-GR" dirty="0" smtClean="0"/>
              <a:t>Αξία νομίσματος προκύπτει από την </a:t>
            </a:r>
            <a:r>
              <a:rPr lang="el-GR" b="1" dirty="0" smtClean="0"/>
              <a:t>ελεύθερη αγορά</a:t>
            </a:r>
            <a:endParaRPr lang="el-GR" dirty="0" smtClean="0"/>
          </a:p>
          <a:p>
            <a:r>
              <a:rPr lang="el-GR" b="1" dirty="0" smtClean="0"/>
              <a:t>Ασφάλεια</a:t>
            </a:r>
            <a:r>
              <a:rPr lang="el-GR" dirty="0" smtClean="0"/>
              <a:t> συναλλαγών</a:t>
            </a:r>
            <a:endParaRPr lang="en-US" dirty="0" smtClean="0"/>
          </a:p>
          <a:p>
            <a:r>
              <a:rPr lang="el-GR" b="1" dirty="0" smtClean="0"/>
              <a:t>Ανωνυμία</a:t>
            </a:r>
          </a:p>
          <a:p>
            <a:r>
              <a:rPr lang="el-GR" b="1" dirty="0" smtClean="0"/>
              <a:t>Αδυναμία παραχάραξης</a:t>
            </a:r>
          </a:p>
          <a:p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762397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Ιδέα!</a:t>
            </a:r>
            <a:endParaRPr lang="el-G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l-GR" dirty="0" smtClean="0"/>
              <a:t>Σύγχρονα νομίσματα </a:t>
            </a:r>
            <a:r>
              <a:rPr lang="el-GR" b="1" dirty="0" smtClean="0"/>
              <a:t>$</a:t>
            </a:r>
            <a:r>
              <a:rPr lang="el-GR" dirty="0" smtClean="0"/>
              <a:t> και </a:t>
            </a:r>
            <a:r>
              <a:rPr lang="el-GR" b="1" dirty="0" smtClean="0"/>
              <a:t>€</a:t>
            </a:r>
          </a:p>
          <a:p>
            <a:r>
              <a:rPr lang="el-GR" dirty="0" smtClean="0"/>
              <a:t>Είναι </a:t>
            </a:r>
            <a:r>
              <a:rPr lang="el-GR" b="1" dirty="0" smtClean="0"/>
              <a:t>εικονικά</a:t>
            </a:r>
            <a:r>
              <a:rPr lang="el-GR" dirty="0" smtClean="0"/>
              <a:t> - δεν έχουν </a:t>
            </a:r>
            <a:r>
              <a:rPr lang="el-GR" b="1" dirty="0" smtClean="0"/>
              <a:t>πραγματική </a:t>
            </a:r>
            <a:r>
              <a:rPr lang="el-GR" dirty="0" smtClean="0"/>
              <a:t>αξία</a:t>
            </a:r>
          </a:p>
          <a:p>
            <a:r>
              <a:rPr lang="el-GR" dirty="0" smtClean="0"/>
              <a:t>Μπορεί να είναι </a:t>
            </a:r>
            <a:r>
              <a:rPr lang="el-GR" b="1" dirty="0" smtClean="0"/>
              <a:t>οποιοδήποτε αντικείμενο</a:t>
            </a:r>
          </a:p>
          <a:p>
            <a:r>
              <a:rPr lang="el-GR" dirty="0" smtClean="0"/>
              <a:t>Αρκεί να μην αντιγράφεται αυθαίρετα</a:t>
            </a:r>
          </a:p>
          <a:p>
            <a:r>
              <a:rPr lang="el-GR" dirty="0" smtClean="0"/>
              <a:t>Συμφωνούμε: Το τάδε </a:t>
            </a:r>
            <a:r>
              <a:rPr lang="el-GR" b="1" dirty="0" smtClean="0"/>
              <a:t>χαρτί </a:t>
            </a:r>
            <a:r>
              <a:rPr lang="el-GR" dirty="0" smtClean="0"/>
              <a:t>είναι </a:t>
            </a:r>
            <a:r>
              <a:rPr lang="el-GR" b="1" dirty="0" smtClean="0"/>
              <a:t>νόμισμα</a:t>
            </a:r>
          </a:p>
          <a:p>
            <a:endParaRPr lang="el-GR" b="1" dirty="0"/>
          </a:p>
          <a:p>
            <a:endParaRPr lang="el-GR" dirty="0" smtClean="0"/>
          </a:p>
          <a:p>
            <a:pPr marL="0" indent="0">
              <a:buNone/>
            </a:pPr>
            <a:r>
              <a:rPr lang="el-GR" dirty="0" smtClean="0"/>
              <a:t>Γιατί να στηριζόμαστε σε κεντρικές αρχές;</a:t>
            </a:r>
          </a:p>
          <a:p>
            <a:endParaRPr lang="el-GR" b="1" dirty="0" smtClean="0"/>
          </a:p>
        </p:txBody>
      </p:sp>
    </p:spTree>
    <p:extLst>
      <p:ext uri="{BB962C8B-B14F-4D97-AF65-F5344CB8AC3E}">
        <p14:creationId xmlns:p14="http://schemas.microsoft.com/office/powerpoint/2010/main" val="2232879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://fc05.deviantart.net/images2/i/2004/02/c/1/The_Matrix.jp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33400" y="-39469"/>
            <a:ext cx="9753600" cy="731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0" y="2971800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l-GR" sz="3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...και όχι στην </a:t>
            </a:r>
            <a:r>
              <a:rPr lang="el-G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κρυπτογραφία</a:t>
            </a:r>
            <a:r>
              <a:rPr lang="el-GR" sz="3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;</a:t>
            </a:r>
            <a:endParaRPr lang="el-GR" sz="3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 rot="16200000">
            <a:off x="8219415" y="3124870"/>
            <a:ext cx="15473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</a:rPr>
              <a:t>Image ©FL1P51D3</a:t>
            </a:r>
            <a:endParaRPr lang="el-GR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2116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7871" y="229380"/>
            <a:ext cx="8229600" cy="1143000"/>
          </a:xfrm>
        </p:spPr>
        <p:txBody>
          <a:bodyPr/>
          <a:lstStyle/>
          <a:p>
            <a:r>
              <a:rPr lang="en-US" dirty="0" smtClean="0"/>
              <a:t>Peer-to-peer </a:t>
            </a:r>
            <a:r>
              <a:rPr lang="el-GR" dirty="0" smtClean="0"/>
              <a:t>δίκτυο </a:t>
            </a:r>
            <a:r>
              <a:rPr lang="en-US" dirty="0" err="1" smtClean="0"/>
              <a:t>bitcoin</a:t>
            </a:r>
            <a:endParaRPr lang="el-GR" dirty="0"/>
          </a:p>
        </p:txBody>
      </p:sp>
      <p:sp>
        <p:nvSpPr>
          <p:cNvPr id="4" name="Oval 3"/>
          <p:cNvSpPr/>
          <p:nvPr/>
        </p:nvSpPr>
        <p:spPr>
          <a:xfrm>
            <a:off x="990600" y="2286000"/>
            <a:ext cx="304800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1295400" y="1905000"/>
            <a:ext cx="1143000" cy="533400"/>
          </a:xfrm>
          <a:prstGeom prst="straightConnector1">
            <a:avLst/>
          </a:prstGeom>
          <a:ln w="1905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/>
          <p:nvPr/>
        </p:nvSpPr>
        <p:spPr>
          <a:xfrm>
            <a:off x="2438400" y="1719942"/>
            <a:ext cx="304800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9" name="Oval 8"/>
          <p:cNvSpPr/>
          <p:nvPr/>
        </p:nvSpPr>
        <p:spPr>
          <a:xfrm>
            <a:off x="5486400" y="2743200"/>
            <a:ext cx="304800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0" name="Oval 9"/>
          <p:cNvSpPr/>
          <p:nvPr/>
        </p:nvSpPr>
        <p:spPr>
          <a:xfrm>
            <a:off x="2971800" y="3505200"/>
            <a:ext cx="304800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1" name="Oval 10"/>
          <p:cNvSpPr/>
          <p:nvPr/>
        </p:nvSpPr>
        <p:spPr>
          <a:xfrm>
            <a:off x="3581400" y="1763484"/>
            <a:ext cx="304800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2" name="Oval 11"/>
          <p:cNvSpPr/>
          <p:nvPr/>
        </p:nvSpPr>
        <p:spPr>
          <a:xfrm>
            <a:off x="881743" y="4343400"/>
            <a:ext cx="304800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3" name="Oval 12"/>
          <p:cNvSpPr/>
          <p:nvPr/>
        </p:nvSpPr>
        <p:spPr>
          <a:xfrm>
            <a:off x="7391400" y="1741712"/>
            <a:ext cx="304800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4" name="Oval 13"/>
          <p:cNvSpPr/>
          <p:nvPr/>
        </p:nvSpPr>
        <p:spPr>
          <a:xfrm>
            <a:off x="4800600" y="5334000"/>
            <a:ext cx="304800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5" name="Oval 14"/>
          <p:cNvSpPr/>
          <p:nvPr/>
        </p:nvSpPr>
        <p:spPr>
          <a:xfrm>
            <a:off x="7239000" y="3200400"/>
            <a:ext cx="304800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6" name="Oval 15"/>
          <p:cNvSpPr/>
          <p:nvPr/>
        </p:nvSpPr>
        <p:spPr>
          <a:xfrm>
            <a:off x="2286000" y="5791200"/>
            <a:ext cx="304800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cxnSp>
        <p:nvCxnSpPr>
          <p:cNvPr id="17" name="Straight Arrow Connector 16"/>
          <p:cNvCxnSpPr>
            <a:stCxn id="4" idx="4"/>
            <a:endCxn id="12" idx="0"/>
          </p:cNvCxnSpPr>
          <p:nvPr/>
        </p:nvCxnSpPr>
        <p:spPr>
          <a:xfrm flipH="1">
            <a:off x="1034143" y="2590800"/>
            <a:ext cx="108857" cy="1752600"/>
          </a:xfrm>
          <a:prstGeom prst="straightConnector1">
            <a:avLst/>
          </a:prstGeom>
          <a:ln w="1905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1" idx="4"/>
            <a:endCxn id="10" idx="0"/>
          </p:cNvCxnSpPr>
          <p:nvPr/>
        </p:nvCxnSpPr>
        <p:spPr>
          <a:xfrm flipH="1">
            <a:off x="3124200" y="2068284"/>
            <a:ext cx="609600" cy="1436916"/>
          </a:xfrm>
          <a:prstGeom prst="straightConnector1">
            <a:avLst/>
          </a:prstGeom>
          <a:ln w="1905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endCxn id="14" idx="0"/>
          </p:cNvCxnSpPr>
          <p:nvPr/>
        </p:nvCxnSpPr>
        <p:spPr>
          <a:xfrm flipH="1">
            <a:off x="4953000" y="3048000"/>
            <a:ext cx="685801" cy="2286000"/>
          </a:xfrm>
          <a:prstGeom prst="straightConnector1">
            <a:avLst/>
          </a:prstGeom>
          <a:ln w="1905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13" idx="3"/>
          </p:cNvCxnSpPr>
          <p:nvPr/>
        </p:nvCxnSpPr>
        <p:spPr>
          <a:xfrm flipH="1">
            <a:off x="2590800" y="2001875"/>
            <a:ext cx="4845237" cy="3789325"/>
          </a:xfrm>
          <a:prstGeom prst="straightConnector1">
            <a:avLst/>
          </a:prstGeom>
          <a:ln w="1905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11" idx="3"/>
          </p:cNvCxnSpPr>
          <p:nvPr/>
        </p:nvCxnSpPr>
        <p:spPr>
          <a:xfrm flipH="1">
            <a:off x="1186544" y="2023647"/>
            <a:ext cx="2439493" cy="2472153"/>
          </a:xfrm>
          <a:prstGeom prst="straightConnector1">
            <a:avLst/>
          </a:prstGeom>
          <a:ln w="1905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endCxn id="11" idx="2"/>
          </p:cNvCxnSpPr>
          <p:nvPr/>
        </p:nvCxnSpPr>
        <p:spPr>
          <a:xfrm>
            <a:off x="2743201" y="1894112"/>
            <a:ext cx="838199" cy="21772"/>
          </a:xfrm>
          <a:prstGeom prst="straightConnector1">
            <a:avLst/>
          </a:prstGeom>
          <a:ln w="1905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4" idx="5"/>
            <a:endCxn id="13" idx="2"/>
          </p:cNvCxnSpPr>
          <p:nvPr/>
        </p:nvCxnSpPr>
        <p:spPr>
          <a:xfrm flipV="1">
            <a:off x="1250763" y="1894112"/>
            <a:ext cx="6140637" cy="652051"/>
          </a:xfrm>
          <a:prstGeom prst="straightConnector1">
            <a:avLst/>
          </a:prstGeom>
          <a:ln w="1905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10" idx="3"/>
            <a:endCxn id="12" idx="6"/>
          </p:cNvCxnSpPr>
          <p:nvPr/>
        </p:nvCxnSpPr>
        <p:spPr>
          <a:xfrm flipH="1">
            <a:off x="1186543" y="3765363"/>
            <a:ext cx="1829894" cy="730437"/>
          </a:xfrm>
          <a:prstGeom prst="straightConnector1">
            <a:avLst/>
          </a:prstGeom>
          <a:ln w="1905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10" idx="4"/>
            <a:endCxn id="16" idx="0"/>
          </p:cNvCxnSpPr>
          <p:nvPr/>
        </p:nvCxnSpPr>
        <p:spPr>
          <a:xfrm flipH="1">
            <a:off x="2438400" y="3810000"/>
            <a:ext cx="685800" cy="1981200"/>
          </a:xfrm>
          <a:prstGeom prst="straightConnector1">
            <a:avLst/>
          </a:prstGeom>
          <a:ln w="1905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15" idx="3"/>
            <a:endCxn id="14" idx="6"/>
          </p:cNvCxnSpPr>
          <p:nvPr/>
        </p:nvCxnSpPr>
        <p:spPr>
          <a:xfrm flipH="1">
            <a:off x="5105400" y="3460563"/>
            <a:ext cx="2178237" cy="2025837"/>
          </a:xfrm>
          <a:prstGeom prst="straightConnector1">
            <a:avLst/>
          </a:prstGeom>
          <a:ln w="1905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endCxn id="15" idx="0"/>
          </p:cNvCxnSpPr>
          <p:nvPr/>
        </p:nvCxnSpPr>
        <p:spPr>
          <a:xfrm flipH="1">
            <a:off x="7391400" y="2068284"/>
            <a:ext cx="152400" cy="1132116"/>
          </a:xfrm>
          <a:prstGeom prst="straightConnector1">
            <a:avLst/>
          </a:prstGeom>
          <a:ln w="1905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12" idx="4"/>
          </p:cNvCxnSpPr>
          <p:nvPr/>
        </p:nvCxnSpPr>
        <p:spPr>
          <a:xfrm>
            <a:off x="1034143" y="4648200"/>
            <a:ext cx="1175657" cy="1295400"/>
          </a:xfrm>
          <a:prstGeom prst="straightConnector1">
            <a:avLst/>
          </a:prstGeom>
          <a:ln w="1905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11" idx="5"/>
            <a:endCxn id="9" idx="1"/>
          </p:cNvCxnSpPr>
          <p:nvPr/>
        </p:nvCxnSpPr>
        <p:spPr>
          <a:xfrm>
            <a:off x="3841563" y="2023647"/>
            <a:ext cx="1689474" cy="764190"/>
          </a:xfrm>
          <a:prstGeom prst="straightConnector1">
            <a:avLst/>
          </a:prstGeom>
          <a:ln w="1905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endCxn id="14" idx="1"/>
          </p:cNvCxnSpPr>
          <p:nvPr/>
        </p:nvCxnSpPr>
        <p:spPr>
          <a:xfrm>
            <a:off x="1295400" y="2634342"/>
            <a:ext cx="3549837" cy="2744295"/>
          </a:xfrm>
          <a:prstGeom prst="straightConnector1">
            <a:avLst/>
          </a:prstGeom>
          <a:ln w="1905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H="1" flipV="1">
            <a:off x="2721429" y="2046512"/>
            <a:ext cx="2895600" cy="870858"/>
          </a:xfrm>
          <a:prstGeom prst="straightConnector1">
            <a:avLst/>
          </a:prstGeom>
          <a:ln w="1905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5086020" y="5606534"/>
            <a:ext cx="1146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 smtClean="0"/>
              <a:t>Στέφανος</a:t>
            </a:r>
            <a:endParaRPr lang="el-GR" dirty="0"/>
          </a:p>
        </p:txBody>
      </p:sp>
      <p:sp>
        <p:nvSpPr>
          <p:cNvPr id="63" name="TextBox 62"/>
          <p:cNvSpPr txBox="1"/>
          <p:nvPr/>
        </p:nvSpPr>
        <p:spPr>
          <a:xfrm>
            <a:off x="7554686" y="3472934"/>
            <a:ext cx="1024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 smtClean="0"/>
              <a:t>Γεωργία</a:t>
            </a:r>
            <a:endParaRPr lang="el-GR" dirty="0"/>
          </a:p>
        </p:txBody>
      </p:sp>
      <p:sp>
        <p:nvSpPr>
          <p:cNvPr id="64" name="TextBox 63"/>
          <p:cNvSpPr txBox="1"/>
          <p:nvPr/>
        </p:nvSpPr>
        <p:spPr>
          <a:xfrm>
            <a:off x="7707086" y="1372380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 smtClean="0"/>
              <a:t>Διονύσης</a:t>
            </a:r>
            <a:endParaRPr lang="el-GR" dirty="0"/>
          </a:p>
        </p:txBody>
      </p:sp>
      <p:sp>
        <p:nvSpPr>
          <p:cNvPr id="65" name="TextBox 64"/>
          <p:cNvSpPr txBox="1"/>
          <p:nvPr/>
        </p:nvSpPr>
        <p:spPr>
          <a:xfrm>
            <a:off x="3892839" y="1394152"/>
            <a:ext cx="895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 smtClean="0"/>
              <a:t>Κορίνα</a:t>
            </a:r>
            <a:endParaRPr lang="el-GR" dirty="0"/>
          </a:p>
        </p:txBody>
      </p:sp>
      <p:sp>
        <p:nvSpPr>
          <p:cNvPr id="66" name="TextBox 65"/>
          <p:cNvSpPr txBox="1"/>
          <p:nvPr/>
        </p:nvSpPr>
        <p:spPr>
          <a:xfrm>
            <a:off x="2743201" y="5911334"/>
            <a:ext cx="898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 smtClean="0"/>
              <a:t>Κωστής</a:t>
            </a:r>
            <a:endParaRPr lang="el-GR" dirty="0"/>
          </a:p>
        </p:txBody>
      </p:sp>
      <p:sp>
        <p:nvSpPr>
          <p:cNvPr id="67" name="TextBox 66"/>
          <p:cNvSpPr txBox="1"/>
          <p:nvPr/>
        </p:nvSpPr>
        <p:spPr>
          <a:xfrm>
            <a:off x="3365583" y="3505200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 smtClean="0"/>
              <a:t>Βαρβάρα</a:t>
            </a:r>
            <a:endParaRPr lang="el-GR" dirty="0"/>
          </a:p>
        </p:txBody>
      </p:sp>
      <p:sp>
        <p:nvSpPr>
          <p:cNvPr id="68" name="TextBox 67"/>
          <p:cNvSpPr txBox="1"/>
          <p:nvPr/>
        </p:nvSpPr>
        <p:spPr>
          <a:xfrm>
            <a:off x="5317671" y="2286391"/>
            <a:ext cx="1060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 smtClean="0"/>
              <a:t>Λάζαρος</a:t>
            </a:r>
            <a:endParaRPr lang="el-GR" dirty="0"/>
          </a:p>
        </p:txBody>
      </p:sp>
      <p:sp>
        <p:nvSpPr>
          <p:cNvPr id="69" name="TextBox 68"/>
          <p:cNvSpPr txBox="1"/>
          <p:nvPr/>
        </p:nvSpPr>
        <p:spPr>
          <a:xfrm>
            <a:off x="43543" y="4310743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 smtClean="0"/>
              <a:t>Μαρία</a:t>
            </a:r>
            <a:endParaRPr lang="el-GR" dirty="0"/>
          </a:p>
        </p:txBody>
      </p:sp>
      <p:sp>
        <p:nvSpPr>
          <p:cNvPr id="70" name="TextBox 69"/>
          <p:cNvSpPr txBox="1"/>
          <p:nvPr/>
        </p:nvSpPr>
        <p:spPr>
          <a:xfrm>
            <a:off x="148506" y="1846144"/>
            <a:ext cx="940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 smtClean="0"/>
              <a:t>Γιώργος</a:t>
            </a:r>
            <a:endParaRPr lang="el-GR" dirty="0"/>
          </a:p>
        </p:txBody>
      </p:sp>
      <p:sp>
        <p:nvSpPr>
          <p:cNvPr id="71" name="TextBox 70"/>
          <p:cNvSpPr txBox="1"/>
          <p:nvPr/>
        </p:nvSpPr>
        <p:spPr>
          <a:xfrm>
            <a:off x="2101490" y="1243315"/>
            <a:ext cx="857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 smtClean="0"/>
              <a:t>Πέτρος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1203907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Πιστοποίηση</a:t>
            </a:r>
            <a:endParaRPr lang="el-G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3810000"/>
          </a:xfrm>
        </p:spPr>
        <p:txBody>
          <a:bodyPr>
            <a:normAutofit/>
          </a:bodyPr>
          <a:lstStyle/>
          <a:p>
            <a:r>
              <a:rPr lang="el-GR" dirty="0" smtClean="0"/>
              <a:t>Κάθε </a:t>
            </a:r>
            <a:r>
              <a:rPr lang="el-GR" b="1" dirty="0" smtClean="0"/>
              <a:t>κόμβος </a:t>
            </a:r>
            <a:r>
              <a:rPr lang="el-GR" dirty="0" smtClean="0"/>
              <a:t>έχει ένα </a:t>
            </a:r>
            <a:r>
              <a:rPr lang="el-GR" b="1" dirty="0" smtClean="0"/>
              <a:t>δημόσιο/ιδιωτικό κλειδί</a:t>
            </a:r>
          </a:p>
          <a:p>
            <a:r>
              <a:rPr lang="el-GR" b="1" dirty="0" smtClean="0"/>
              <a:t>Δημόσιο κλειδί </a:t>
            </a:r>
            <a:r>
              <a:rPr lang="el-GR" dirty="0" smtClean="0"/>
              <a:t>γίνεται</a:t>
            </a:r>
            <a:r>
              <a:rPr lang="el-GR" b="1" dirty="0" smtClean="0"/>
              <a:t> </a:t>
            </a:r>
            <a:r>
              <a:rPr lang="en-US" b="1" dirty="0" smtClean="0"/>
              <a:t>broadcast </a:t>
            </a:r>
            <a:r>
              <a:rPr lang="el-GR" dirty="0" smtClean="0"/>
              <a:t>στο δίκτυο</a:t>
            </a:r>
          </a:p>
          <a:p>
            <a:r>
              <a:rPr lang="el-GR" dirty="0" smtClean="0"/>
              <a:t>Ιδιωτικό κλειδί μένει στον κόμβο</a:t>
            </a:r>
          </a:p>
        </p:txBody>
      </p:sp>
    </p:spTree>
    <p:extLst>
      <p:ext uri="{BB962C8B-B14F-4D97-AF65-F5344CB8AC3E}">
        <p14:creationId xmlns:p14="http://schemas.microsoft.com/office/powerpoint/2010/main" val="502383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Στόχος της ώρας</a:t>
            </a:r>
            <a:endParaRPr lang="el-G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 smtClean="0"/>
              <a:t>Το κρυπτονόμισμα </a:t>
            </a:r>
            <a:r>
              <a:rPr lang="en-US" dirty="0" err="1" smtClean="0"/>
              <a:t>bitcoin</a:t>
            </a:r>
            <a:endParaRPr lang="en-US" dirty="0" smtClean="0"/>
          </a:p>
          <a:p>
            <a:r>
              <a:rPr lang="el-GR" dirty="0" smtClean="0"/>
              <a:t>Ιστορία του </a:t>
            </a:r>
            <a:r>
              <a:rPr lang="en-US" dirty="0" err="1" smtClean="0"/>
              <a:t>bitcoin</a:t>
            </a:r>
            <a:endParaRPr lang="en-US" dirty="0" smtClean="0"/>
          </a:p>
          <a:p>
            <a:r>
              <a:rPr lang="el-GR" dirty="0" smtClean="0"/>
              <a:t>Πρακτική χρήση πορτοφολιών</a:t>
            </a:r>
          </a:p>
          <a:p>
            <a:r>
              <a:rPr lang="el-GR" dirty="0" smtClean="0"/>
              <a:t>Δημόσια/ιδιωτικά κλειδιά</a:t>
            </a:r>
          </a:p>
          <a:p>
            <a:r>
              <a:rPr lang="el-GR" dirty="0" smtClean="0"/>
              <a:t>Διπλό ξόδεμα</a:t>
            </a:r>
          </a:p>
          <a:p>
            <a:r>
              <a:rPr lang="en-US" dirty="0" err="1" smtClean="0"/>
              <a:t>Blockchain</a:t>
            </a:r>
            <a:endParaRPr lang="en-US" dirty="0" smtClean="0"/>
          </a:p>
          <a:p>
            <a:r>
              <a:rPr lang="el-GR" dirty="0" smtClean="0"/>
              <a:t>Άλλα κρυπτονομίσματα</a:t>
            </a:r>
            <a:r>
              <a:rPr lang="en-US" dirty="0" smtClean="0"/>
              <a:t>: </a:t>
            </a:r>
            <a:r>
              <a:rPr lang="en-US" dirty="0" err="1" smtClean="0"/>
              <a:t>Namecoin</a:t>
            </a:r>
            <a:r>
              <a:rPr lang="en-US" dirty="0" smtClean="0"/>
              <a:t>, </a:t>
            </a:r>
            <a:r>
              <a:rPr lang="en-US" dirty="0" err="1" smtClean="0"/>
              <a:t>Ethereum</a:t>
            </a:r>
            <a:endParaRPr lang="el-GR" dirty="0" smtClean="0"/>
          </a:p>
          <a:p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1637357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Hash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One-way </a:t>
            </a:r>
            <a:r>
              <a:rPr lang="el-GR" dirty="0" smtClean="0"/>
              <a:t>συναρτήσεις</a:t>
            </a:r>
          </a:p>
          <a:p>
            <a:r>
              <a:rPr lang="en-US" dirty="0" smtClean="0"/>
              <a:t>H( x ) = y</a:t>
            </a:r>
          </a:p>
          <a:p>
            <a:r>
              <a:rPr lang="el-GR" dirty="0" smtClean="0"/>
              <a:t>Εύκολο να υπολογιστεί το </a:t>
            </a:r>
            <a:r>
              <a:rPr lang="en-US" dirty="0" smtClean="0"/>
              <a:t>y </a:t>
            </a:r>
            <a:r>
              <a:rPr lang="el-GR" dirty="0" smtClean="0"/>
              <a:t>γνωρίζοντας το </a:t>
            </a:r>
            <a:r>
              <a:rPr lang="en-US" dirty="0" smtClean="0"/>
              <a:t>x</a:t>
            </a:r>
          </a:p>
          <a:p>
            <a:r>
              <a:rPr lang="el-GR" dirty="0" smtClean="0"/>
              <a:t>Δύσκολο να υπολογιστεί το </a:t>
            </a:r>
            <a:r>
              <a:rPr lang="en-US" dirty="0" smtClean="0"/>
              <a:t>x </a:t>
            </a:r>
            <a:r>
              <a:rPr lang="el-GR" dirty="0" smtClean="0"/>
              <a:t>γνωρίζοντας το </a:t>
            </a:r>
            <a:r>
              <a:rPr lang="en-US" dirty="0" smtClean="0"/>
              <a:t>y</a:t>
            </a:r>
          </a:p>
          <a:p>
            <a:endParaRPr lang="en-US" dirty="0"/>
          </a:p>
          <a:p>
            <a:r>
              <a:rPr lang="en-US" dirty="0" smtClean="0"/>
              <a:t>x </a:t>
            </a:r>
            <a:r>
              <a:rPr lang="en-US" dirty="0" smtClean="0">
                <a:sym typeface="Wingdings" panose="05000000000000000000" pitchFamily="2" charset="2"/>
              </a:rPr>
              <a:t> y</a:t>
            </a:r>
          </a:p>
          <a:p>
            <a:pPr marL="0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y </a:t>
            </a:r>
            <a:r>
              <a:rPr lang="en-US" dirty="0" smtClean="0">
                <a:sym typeface="Wingdings" panose="05000000000000000000" pitchFamily="2" charset="2"/>
              </a:rPr>
              <a:t>⇢ x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62000" y="4495800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85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Collision resistance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 smtClean="0"/>
              <a:t>Δεδομένου </a:t>
            </a:r>
            <a:r>
              <a:rPr lang="en-US" dirty="0" smtClean="0"/>
              <a:t>y, </a:t>
            </a:r>
            <a:r>
              <a:rPr lang="el-GR" dirty="0" smtClean="0"/>
              <a:t>δεν μπορεί να βρεθεί </a:t>
            </a:r>
            <a:r>
              <a:rPr lang="en-US" dirty="0" smtClean="0"/>
              <a:t>x</a:t>
            </a:r>
            <a:r>
              <a:rPr lang="el-GR" dirty="0" smtClean="0"/>
              <a:t> τέτοιο ώστε:</a:t>
            </a:r>
          </a:p>
          <a:p>
            <a:pPr lvl="1"/>
            <a:r>
              <a:rPr lang="en-US" dirty="0" smtClean="0"/>
              <a:t>H(x) = y</a:t>
            </a:r>
            <a:endParaRPr lang="el-GR" dirty="0" smtClean="0"/>
          </a:p>
          <a:p>
            <a:r>
              <a:rPr lang="el-GR" dirty="0" smtClean="0"/>
              <a:t>Δεν μπορούν να βρεθούν α, β τέτοια ώστε:</a:t>
            </a:r>
          </a:p>
          <a:p>
            <a:pPr lvl="1"/>
            <a:r>
              <a:rPr lang="en-US" dirty="0" smtClean="0"/>
              <a:t>H(</a:t>
            </a:r>
            <a:r>
              <a:rPr lang="el-GR" dirty="0" smtClean="0"/>
              <a:t>α) = </a:t>
            </a:r>
            <a:r>
              <a:rPr lang="en-US" dirty="0" smtClean="0"/>
              <a:t>H(</a:t>
            </a:r>
            <a:r>
              <a:rPr lang="el-GR" dirty="0" smtClean="0"/>
              <a:t>β)</a:t>
            </a:r>
          </a:p>
          <a:p>
            <a:r>
              <a:rPr lang="el-GR" dirty="0" smtClean="0"/>
              <a:t>Δεδομένων </a:t>
            </a:r>
            <a:r>
              <a:rPr lang="en-US" dirty="0" smtClean="0"/>
              <a:t>d </a:t>
            </a:r>
            <a:r>
              <a:rPr lang="el-GR" dirty="0" smtClean="0"/>
              <a:t>και </a:t>
            </a:r>
            <a:r>
              <a:rPr lang="en-US" dirty="0" smtClean="0"/>
              <a:t>c, </a:t>
            </a:r>
            <a:r>
              <a:rPr lang="el-GR" dirty="0" smtClean="0"/>
              <a:t>δεν μπορεί να βρεθεί </a:t>
            </a:r>
            <a:r>
              <a:rPr lang="en-US" dirty="0" smtClean="0"/>
              <a:t>n </a:t>
            </a:r>
            <a:r>
              <a:rPr lang="el-GR" dirty="0" smtClean="0"/>
              <a:t>τέτοιο ώστε:</a:t>
            </a:r>
          </a:p>
          <a:p>
            <a:pPr lvl="1"/>
            <a:r>
              <a:rPr lang="en-US" dirty="0" smtClean="0"/>
              <a:t>H(c || n) &lt; d</a:t>
            </a:r>
          </a:p>
          <a:p>
            <a:pPr lvl="1"/>
            <a:r>
              <a:rPr lang="el-GR" dirty="0" smtClean="0"/>
              <a:t>Για αρκετά μικρά </a:t>
            </a:r>
            <a:r>
              <a:rPr lang="en-US" dirty="0" smtClean="0"/>
              <a:t>d</a:t>
            </a:r>
          </a:p>
          <a:p>
            <a:r>
              <a:rPr lang="el-GR" dirty="0" smtClean="0"/>
              <a:t>Ένα </a:t>
            </a:r>
            <a:r>
              <a:rPr lang="en-US" dirty="0" smtClean="0"/>
              <a:t>hash </a:t>
            </a:r>
            <a:r>
              <a:rPr lang="el-GR" dirty="0" smtClean="0"/>
              <a:t>αντιστοιχεί κατά πάσα πιθανότητα </a:t>
            </a:r>
            <a:r>
              <a:rPr lang="el-GR" b="1" dirty="0" smtClean="0"/>
              <a:t>σε ένα </a:t>
            </a:r>
            <a:r>
              <a:rPr lang="el-GR" dirty="0" smtClean="0"/>
              <a:t>αρχικό μήνυμα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9042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://images.wikia.com/aliceinwonderland/images/a/a8/Alic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4457" y="4713514"/>
            <a:ext cx="2093343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://www.forodefotos.com/attachments/series-de-dibujos/13507d1283811885-bob-esponja-bob-esponja.g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1" y="4797405"/>
            <a:ext cx="1600199" cy="1990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62000" y="4343400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Bob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697161" y="4344182"/>
            <a:ext cx="647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Alice</a:t>
            </a:r>
            <a:endParaRPr lang="el-GR" b="1" dirty="0"/>
          </a:p>
        </p:txBody>
      </p:sp>
      <p:sp>
        <p:nvSpPr>
          <p:cNvPr id="5" name="TextBox 4"/>
          <p:cNvSpPr txBox="1"/>
          <p:nvPr/>
        </p:nvSpPr>
        <p:spPr>
          <a:xfrm>
            <a:off x="436205" y="457591"/>
            <a:ext cx="520259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400" b="1" dirty="0" smtClean="0"/>
              <a:t>Έχει </a:t>
            </a:r>
            <a:r>
              <a:rPr lang="en-US" sz="2400" b="1" dirty="0" smtClean="0"/>
              <a:t>12mBTC</a:t>
            </a:r>
          </a:p>
          <a:p>
            <a:endParaRPr lang="en-US" sz="2400" b="1" dirty="0"/>
          </a:p>
          <a:p>
            <a:r>
              <a:rPr lang="en-US" sz="2400" b="1" dirty="0"/>
              <a:t>m</a:t>
            </a:r>
            <a:r>
              <a:rPr lang="en-US" sz="2400" b="1" dirty="0" smtClean="0"/>
              <a:t> </a:t>
            </a:r>
            <a:r>
              <a:rPr lang="en-US" sz="2400" b="1" dirty="0" smtClean="0">
                <a:sym typeface="Wingdings" pitchFamily="2" charset="2"/>
              </a:rPr>
              <a:t> “</a:t>
            </a:r>
            <a:r>
              <a:rPr lang="el-GR" sz="2400" b="1" dirty="0" smtClean="0">
                <a:sym typeface="Wingdings" pitchFamily="2" charset="2"/>
              </a:rPr>
              <a:t>Στέλνω </a:t>
            </a:r>
            <a:r>
              <a:rPr lang="en-US" sz="2400" b="1" dirty="0" smtClean="0">
                <a:sym typeface="Wingdings" pitchFamily="2" charset="2"/>
              </a:rPr>
              <a:t>12mBTC </a:t>
            </a:r>
            <a:r>
              <a:rPr lang="el-GR" sz="2400" b="1" dirty="0" smtClean="0">
                <a:sym typeface="Wingdings" pitchFamily="2" charset="2"/>
              </a:rPr>
              <a:t>στην </a:t>
            </a:r>
            <a:r>
              <a:rPr lang="en-US" sz="2400" b="1" dirty="0" smtClean="0">
                <a:sym typeface="Wingdings" pitchFamily="2" charset="2"/>
              </a:rPr>
              <a:t>Alice”</a:t>
            </a:r>
          </a:p>
          <a:p>
            <a:r>
              <a:rPr lang="en-US" sz="2400" b="1" dirty="0" smtClean="0">
                <a:sym typeface="Wingdings" pitchFamily="2" charset="2"/>
              </a:rPr>
              <a:t>h    H ( m )</a:t>
            </a:r>
          </a:p>
          <a:p>
            <a:r>
              <a:rPr lang="en-US" sz="2400" b="1" dirty="0"/>
              <a:t>s</a:t>
            </a:r>
            <a:r>
              <a:rPr lang="en-US" sz="2400" b="1" dirty="0" smtClean="0"/>
              <a:t>   </a:t>
            </a:r>
            <a:r>
              <a:rPr lang="en-US" sz="2400" b="1" dirty="0" smtClean="0">
                <a:sym typeface="Wingdings" pitchFamily="2" charset="2"/>
              </a:rPr>
              <a:t> </a:t>
            </a:r>
            <a:r>
              <a:rPr lang="en-US" sz="2400" b="1" dirty="0" err="1" smtClean="0">
                <a:sym typeface="Wingdings" pitchFamily="2" charset="2"/>
              </a:rPr>
              <a:t>sign</a:t>
            </a:r>
            <a:r>
              <a:rPr lang="en-US" sz="2400" b="1" baseline="-25000" dirty="0" err="1" smtClean="0">
                <a:sym typeface="Wingdings" pitchFamily="2" charset="2"/>
              </a:rPr>
              <a:t>Bs</a:t>
            </a:r>
            <a:r>
              <a:rPr lang="en-US" sz="2400" b="1" dirty="0" smtClean="0">
                <a:sym typeface="Wingdings" pitchFamily="2" charset="2"/>
              </a:rPr>
              <a:t>( h )</a:t>
            </a:r>
            <a:endParaRPr lang="el-GR" sz="2400" b="1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3276600" y="3132853"/>
            <a:ext cx="2895600" cy="2233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532251" y="2673421"/>
            <a:ext cx="3080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s</a:t>
            </a:r>
            <a:endParaRPr lang="el-GR" sz="2400" b="1" dirty="0"/>
          </a:p>
        </p:txBody>
      </p:sp>
      <p:sp>
        <p:nvSpPr>
          <p:cNvPr id="11" name="Rectangle 10"/>
          <p:cNvSpPr/>
          <p:nvPr/>
        </p:nvSpPr>
        <p:spPr>
          <a:xfrm>
            <a:off x="436205" y="3317518"/>
            <a:ext cx="184979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l-GR" sz="2400" b="1" dirty="0" smtClean="0"/>
              <a:t>Έχει </a:t>
            </a:r>
            <a:r>
              <a:rPr lang="en-US" sz="2400" b="1" dirty="0" smtClean="0"/>
              <a:t>0BTC</a:t>
            </a:r>
            <a:endParaRPr lang="el-GR" sz="2400" b="1" dirty="0"/>
          </a:p>
        </p:txBody>
      </p:sp>
      <p:sp>
        <p:nvSpPr>
          <p:cNvPr id="14" name="Rectangle 13"/>
          <p:cNvSpPr/>
          <p:nvPr/>
        </p:nvSpPr>
        <p:spPr>
          <a:xfrm>
            <a:off x="5867401" y="3132853"/>
            <a:ext cx="256415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400" b="1" dirty="0" err="1" smtClean="0"/>
              <a:t>verify</a:t>
            </a:r>
            <a:r>
              <a:rPr lang="en-US" sz="2400" b="1" baseline="-25000" dirty="0" err="1" smtClean="0"/>
              <a:t>Bp</a:t>
            </a:r>
            <a:r>
              <a:rPr lang="en-US" sz="2400" b="1" dirty="0" smtClean="0"/>
              <a:t>( m, s )</a:t>
            </a:r>
          </a:p>
          <a:p>
            <a:pPr algn="r"/>
            <a:r>
              <a:rPr lang="el-GR" sz="2400" b="1" dirty="0" smtClean="0"/>
              <a:t>Έχει </a:t>
            </a:r>
            <a:r>
              <a:rPr lang="en-US" sz="2400" b="1" dirty="0" smtClean="0"/>
              <a:t>12mBTC</a:t>
            </a:r>
            <a:endParaRPr lang="el-GR" sz="24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5265602" y="457591"/>
            <a:ext cx="32213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l-GR" sz="2400" b="1" dirty="0" smtClean="0"/>
              <a:t>Έχει </a:t>
            </a:r>
            <a:r>
              <a:rPr lang="en-US" sz="2400" b="1" dirty="0" smtClean="0"/>
              <a:t>0BTC</a:t>
            </a:r>
          </a:p>
        </p:txBody>
      </p:sp>
      <p:sp>
        <p:nvSpPr>
          <p:cNvPr id="13" name="TextBox 12"/>
          <p:cNvSpPr txBox="1"/>
          <p:nvPr/>
        </p:nvSpPr>
        <p:spPr>
          <a:xfrm rot="16200000">
            <a:off x="7647528" y="3124870"/>
            <a:ext cx="26911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/>
              <a:t>Bob ©</a:t>
            </a:r>
            <a:r>
              <a:rPr lang="en-US" sz="1400" dirty="0" smtClean="0"/>
              <a:t>Nickelodeon; Alice ©Disney</a:t>
            </a:r>
            <a:endParaRPr lang="el-GR" sz="1400" dirty="0"/>
          </a:p>
        </p:txBody>
      </p:sp>
    </p:spTree>
    <p:extLst>
      <p:ext uri="{BB962C8B-B14F-4D97-AF65-F5344CB8AC3E}">
        <p14:creationId xmlns:p14="http://schemas.microsoft.com/office/powerpoint/2010/main" val="1984697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Εγκυρότητα</a:t>
            </a:r>
            <a:endParaRPr lang="el-G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 smtClean="0"/>
              <a:t>Πώς ξέρουμε ότι το νόμισμα προήλθε από </a:t>
            </a:r>
            <a:r>
              <a:rPr lang="el-GR" b="1" dirty="0" smtClean="0"/>
              <a:t>έγκυρη πηγή </a:t>
            </a:r>
            <a:r>
              <a:rPr lang="el-GR" dirty="0" smtClean="0"/>
              <a:t>και δεν είναι </a:t>
            </a:r>
            <a:r>
              <a:rPr lang="el-GR" b="1" dirty="0" smtClean="0"/>
              <a:t>αυτοδημιούργητο</a:t>
            </a:r>
            <a:r>
              <a:rPr lang="el-GR" dirty="0" smtClean="0"/>
              <a:t>;</a:t>
            </a:r>
            <a:endParaRPr lang="en-US" dirty="0" smtClean="0"/>
          </a:p>
          <a:p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1449999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Ποιος έχει τι</a:t>
            </a:r>
            <a:endParaRPr lang="el-G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 smtClean="0"/>
              <a:t>Το δίκτυο αποθηκεύει </a:t>
            </a:r>
            <a:r>
              <a:rPr lang="el-GR" b="1" dirty="0" smtClean="0"/>
              <a:t>συλλογικά</a:t>
            </a:r>
            <a:r>
              <a:rPr lang="el-GR" dirty="0" smtClean="0"/>
              <a:t> ποιος έχει πόσα χρήματα</a:t>
            </a:r>
            <a:endParaRPr lang="en-US" dirty="0" smtClean="0"/>
          </a:p>
          <a:p>
            <a:r>
              <a:rPr lang="el-GR" b="1" dirty="0" smtClean="0"/>
              <a:t>Όλοι </a:t>
            </a:r>
            <a:r>
              <a:rPr lang="el-GR" dirty="0" smtClean="0"/>
              <a:t>ξέρουν πόσα χρήματα έχει ο </a:t>
            </a:r>
            <a:r>
              <a:rPr lang="en-US" dirty="0" smtClean="0"/>
              <a:t>Bob</a:t>
            </a:r>
          </a:p>
          <a:p>
            <a:r>
              <a:rPr lang="el-GR" b="1" dirty="0" smtClean="0"/>
              <a:t>Όλοι </a:t>
            </a:r>
            <a:r>
              <a:rPr lang="el-GR" dirty="0" smtClean="0"/>
              <a:t>ξέρουν πόσα χρήματα έχει η </a:t>
            </a:r>
            <a:r>
              <a:rPr lang="en-US" dirty="0" smtClean="0"/>
              <a:t>Alice</a:t>
            </a:r>
          </a:p>
          <a:p>
            <a:endParaRPr lang="en-US" dirty="0"/>
          </a:p>
          <a:p>
            <a:r>
              <a:rPr lang="el-GR" dirty="0" smtClean="0"/>
              <a:t>Συνεπώς ο </a:t>
            </a:r>
            <a:r>
              <a:rPr lang="en-US" dirty="0" smtClean="0"/>
              <a:t>Bob </a:t>
            </a:r>
            <a:r>
              <a:rPr lang="el-GR" dirty="0" smtClean="0"/>
              <a:t>δεν μπορεί να στείλει χρήματα που δεν έχει</a:t>
            </a:r>
            <a:endParaRPr lang="en-US" dirty="0" smtClean="0"/>
          </a:p>
          <a:p>
            <a:r>
              <a:rPr lang="el-GR" dirty="0" smtClean="0"/>
              <a:t>Για να </a:t>
            </a:r>
            <a:r>
              <a:rPr lang="el-GR" b="1" dirty="0" smtClean="0"/>
              <a:t>δώσω </a:t>
            </a:r>
            <a:r>
              <a:rPr lang="el-GR" dirty="0" smtClean="0"/>
              <a:t>χρήματα πρέπει να τα έχω </a:t>
            </a:r>
            <a:r>
              <a:rPr lang="el-GR" b="1" dirty="0" smtClean="0"/>
              <a:t>πάρει</a:t>
            </a:r>
            <a:endParaRPr lang="en-US" b="1" dirty="0" smtClean="0"/>
          </a:p>
          <a:p>
            <a:r>
              <a:rPr lang="el-GR" dirty="0" smtClean="0"/>
              <a:t>Δεν υπάρχει κεντρική αρχή ελέγχου</a:t>
            </a:r>
          </a:p>
          <a:p>
            <a:r>
              <a:rPr lang="el-GR" dirty="0" smtClean="0"/>
              <a:t>Ο έλεγχος γίνεται από τους ίδιους τους χρήστες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3428778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Broadcasting</a:t>
            </a:r>
            <a:endParaRPr lang="el-G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 smtClean="0"/>
              <a:t>Κάθε συναλλαγή </a:t>
            </a:r>
            <a:r>
              <a:rPr lang="el-GR" b="1" dirty="0" smtClean="0"/>
              <a:t>δημοσιεύεται</a:t>
            </a:r>
            <a:r>
              <a:rPr lang="el-GR" dirty="0" smtClean="0"/>
              <a:t> στο δίκτυο</a:t>
            </a:r>
            <a:endParaRPr lang="en-US" dirty="0" smtClean="0"/>
          </a:p>
          <a:p>
            <a:r>
              <a:rPr lang="el-GR" dirty="0" smtClean="0"/>
              <a:t>Όταν στέλνω ή λαμβάνω χρήματα, το λέω στους κόμβους που είμαι συνδεδεμένος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152134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1149639" y="2063860"/>
            <a:ext cx="304800" cy="3048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1454439" y="1682860"/>
            <a:ext cx="1143000" cy="533400"/>
          </a:xfrm>
          <a:prstGeom prst="straightConnector1">
            <a:avLst/>
          </a:prstGeom>
          <a:ln w="1905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/>
          <p:cNvSpPr/>
          <p:nvPr/>
        </p:nvSpPr>
        <p:spPr>
          <a:xfrm>
            <a:off x="2597439" y="1497802"/>
            <a:ext cx="304800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7" name="Oval 6"/>
          <p:cNvSpPr/>
          <p:nvPr/>
        </p:nvSpPr>
        <p:spPr>
          <a:xfrm>
            <a:off x="5645439" y="2521060"/>
            <a:ext cx="304800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8" name="Oval 7"/>
          <p:cNvSpPr/>
          <p:nvPr/>
        </p:nvSpPr>
        <p:spPr>
          <a:xfrm>
            <a:off x="3130839" y="3283060"/>
            <a:ext cx="304800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9" name="Oval 8"/>
          <p:cNvSpPr/>
          <p:nvPr/>
        </p:nvSpPr>
        <p:spPr>
          <a:xfrm>
            <a:off x="3740439" y="1541344"/>
            <a:ext cx="304800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0" name="Oval 9"/>
          <p:cNvSpPr/>
          <p:nvPr/>
        </p:nvSpPr>
        <p:spPr>
          <a:xfrm>
            <a:off x="1040782" y="4121260"/>
            <a:ext cx="304800" cy="3048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1" name="Oval 10"/>
          <p:cNvSpPr/>
          <p:nvPr/>
        </p:nvSpPr>
        <p:spPr>
          <a:xfrm>
            <a:off x="7550439" y="1519572"/>
            <a:ext cx="304800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2" name="Oval 11"/>
          <p:cNvSpPr/>
          <p:nvPr/>
        </p:nvSpPr>
        <p:spPr>
          <a:xfrm>
            <a:off x="4959639" y="5111860"/>
            <a:ext cx="304800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3" name="Oval 12"/>
          <p:cNvSpPr/>
          <p:nvPr/>
        </p:nvSpPr>
        <p:spPr>
          <a:xfrm>
            <a:off x="7398039" y="2978260"/>
            <a:ext cx="304800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4" name="Oval 13"/>
          <p:cNvSpPr/>
          <p:nvPr/>
        </p:nvSpPr>
        <p:spPr>
          <a:xfrm>
            <a:off x="2445039" y="5569060"/>
            <a:ext cx="304800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cxnSp>
        <p:nvCxnSpPr>
          <p:cNvPr id="15" name="Straight Arrow Connector 14"/>
          <p:cNvCxnSpPr>
            <a:stCxn id="4" idx="4"/>
            <a:endCxn id="10" idx="0"/>
          </p:cNvCxnSpPr>
          <p:nvPr/>
        </p:nvCxnSpPr>
        <p:spPr>
          <a:xfrm flipH="1">
            <a:off x="1193182" y="2368660"/>
            <a:ext cx="108857" cy="1752600"/>
          </a:xfrm>
          <a:prstGeom prst="straightConnector1">
            <a:avLst/>
          </a:prstGeom>
          <a:ln w="1905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9" idx="4"/>
            <a:endCxn id="8" idx="0"/>
          </p:cNvCxnSpPr>
          <p:nvPr/>
        </p:nvCxnSpPr>
        <p:spPr>
          <a:xfrm flipH="1">
            <a:off x="3283239" y="1846144"/>
            <a:ext cx="609600" cy="1436916"/>
          </a:xfrm>
          <a:prstGeom prst="straightConnector1">
            <a:avLst/>
          </a:prstGeom>
          <a:ln w="1905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endCxn id="12" idx="0"/>
          </p:cNvCxnSpPr>
          <p:nvPr/>
        </p:nvCxnSpPr>
        <p:spPr>
          <a:xfrm flipH="1">
            <a:off x="5112039" y="2825860"/>
            <a:ext cx="685801" cy="2286000"/>
          </a:xfrm>
          <a:prstGeom prst="straightConnector1">
            <a:avLst/>
          </a:prstGeom>
          <a:ln w="1905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1" idx="3"/>
          </p:cNvCxnSpPr>
          <p:nvPr/>
        </p:nvCxnSpPr>
        <p:spPr>
          <a:xfrm flipH="1">
            <a:off x="2749839" y="1779735"/>
            <a:ext cx="4845237" cy="3789325"/>
          </a:xfrm>
          <a:prstGeom prst="straightConnector1">
            <a:avLst/>
          </a:prstGeom>
          <a:ln w="1905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9" idx="3"/>
          </p:cNvCxnSpPr>
          <p:nvPr/>
        </p:nvCxnSpPr>
        <p:spPr>
          <a:xfrm flipH="1">
            <a:off x="1345583" y="1801507"/>
            <a:ext cx="2439493" cy="2472153"/>
          </a:xfrm>
          <a:prstGeom prst="straightConnector1">
            <a:avLst/>
          </a:prstGeom>
          <a:ln w="1905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endCxn id="9" idx="2"/>
          </p:cNvCxnSpPr>
          <p:nvPr/>
        </p:nvCxnSpPr>
        <p:spPr>
          <a:xfrm>
            <a:off x="2902240" y="1671972"/>
            <a:ext cx="838199" cy="21772"/>
          </a:xfrm>
          <a:prstGeom prst="straightConnector1">
            <a:avLst/>
          </a:prstGeom>
          <a:ln w="1905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4" idx="5"/>
            <a:endCxn id="11" idx="2"/>
          </p:cNvCxnSpPr>
          <p:nvPr/>
        </p:nvCxnSpPr>
        <p:spPr>
          <a:xfrm flipV="1">
            <a:off x="1409802" y="1671972"/>
            <a:ext cx="6140637" cy="652051"/>
          </a:xfrm>
          <a:prstGeom prst="straightConnector1">
            <a:avLst/>
          </a:prstGeom>
          <a:ln w="1905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8" idx="3"/>
            <a:endCxn id="10" idx="6"/>
          </p:cNvCxnSpPr>
          <p:nvPr/>
        </p:nvCxnSpPr>
        <p:spPr>
          <a:xfrm flipH="1">
            <a:off x="1345582" y="3543223"/>
            <a:ext cx="1829894" cy="730437"/>
          </a:xfrm>
          <a:prstGeom prst="straightConnector1">
            <a:avLst/>
          </a:prstGeom>
          <a:ln w="1905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8" idx="4"/>
            <a:endCxn id="14" idx="0"/>
          </p:cNvCxnSpPr>
          <p:nvPr/>
        </p:nvCxnSpPr>
        <p:spPr>
          <a:xfrm flipH="1">
            <a:off x="2597439" y="3587860"/>
            <a:ext cx="685800" cy="1981200"/>
          </a:xfrm>
          <a:prstGeom prst="straightConnector1">
            <a:avLst/>
          </a:prstGeom>
          <a:ln w="1905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3" idx="3"/>
            <a:endCxn id="12" idx="6"/>
          </p:cNvCxnSpPr>
          <p:nvPr/>
        </p:nvCxnSpPr>
        <p:spPr>
          <a:xfrm flipH="1">
            <a:off x="5264439" y="3238423"/>
            <a:ext cx="2178237" cy="2025837"/>
          </a:xfrm>
          <a:prstGeom prst="straightConnector1">
            <a:avLst/>
          </a:prstGeom>
          <a:ln w="1905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endCxn id="13" idx="0"/>
          </p:cNvCxnSpPr>
          <p:nvPr/>
        </p:nvCxnSpPr>
        <p:spPr>
          <a:xfrm flipH="1">
            <a:off x="7550439" y="1846144"/>
            <a:ext cx="152400" cy="1132116"/>
          </a:xfrm>
          <a:prstGeom prst="straightConnector1">
            <a:avLst/>
          </a:prstGeom>
          <a:ln w="1905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0" idx="4"/>
          </p:cNvCxnSpPr>
          <p:nvPr/>
        </p:nvCxnSpPr>
        <p:spPr>
          <a:xfrm>
            <a:off x="1193182" y="4426060"/>
            <a:ext cx="1175657" cy="1295400"/>
          </a:xfrm>
          <a:prstGeom prst="straightConnector1">
            <a:avLst/>
          </a:prstGeom>
          <a:ln w="1905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9" idx="5"/>
            <a:endCxn id="7" idx="1"/>
          </p:cNvCxnSpPr>
          <p:nvPr/>
        </p:nvCxnSpPr>
        <p:spPr>
          <a:xfrm>
            <a:off x="4000602" y="1801507"/>
            <a:ext cx="1689474" cy="764190"/>
          </a:xfrm>
          <a:prstGeom prst="straightConnector1">
            <a:avLst/>
          </a:prstGeom>
          <a:ln w="1905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endCxn id="12" idx="1"/>
          </p:cNvCxnSpPr>
          <p:nvPr/>
        </p:nvCxnSpPr>
        <p:spPr>
          <a:xfrm>
            <a:off x="1454439" y="2412202"/>
            <a:ext cx="3549837" cy="2744295"/>
          </a:xfrm>
          <a:prstGeom prst="straightConnector1">
            <a:avLst/>
          </a:prstGeom>
          <a:ln w="1905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H="1" flipV="1">
            <a:off x="2880468" y="1824372"/>
            <a:ext cx="2895600" cy="870858"/>
          </a:xfrm>
          <a:prstGeom prst="straightConnector1">
            <a:avLst/>
          </a:prstGeom>
          <a:ln w="1905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5245059" y="5384394"/>
            <a:ext cx="851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 smtClean="0"/>
              <a:t>Στάθης</a:t>
            </a:r>
            <a:endParaRPr lang="el-GR" dirty="0"/>
          </a:p>
        </p:txBody>
      </p:sp>
      <p:sp>
        <p:nvSpPr>
          <p:cNvPr id="31" name="TextBox 30"/>
          <p:cNvSpPr txBox="1"/>
          <p:nvPr/>
        </p:nvSpPr>
        <p:spPr>
          <a:xfrm>
            <a:off x="7713725" y="3250794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 smtClean="0"/>
              <a:t>Μαρία</a:t>
            </a:r>
            <a:endParaRPr lang="el-GR" dirty="0"/>
          </a:p>
        </p:txBody>
      </p:sp>
      <p:sp>
        <p:nvSpPr>
          <p:cNvPr id="32" name="TextBox 31"/>
          <p:cNvSpPr txBox="1"/>
          <p:nvPr/>
        </p:nvSpPr>
        <p:spPr>
          <a:xfrm>
            <a:off x="7866125" y="1150240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 smtClean="0"/>
              <a:t>Διονύσης</a:t>
            </a:r>
            <a:endParaRPr lang="el-GR" dirty="0"/>
          </a:p>
        </p:txBody>
      </p:sp>
      <p:sp>
        <p:nvSpPr>
          <p:cNvPr id="33" name="TextBox 32"/>
          <p:cNvSpPr txBox="1"/>
          <p:nvPr/>
        </p:nvSpPr>
        <p:spPr>
          <a:xfrm>
            <a:off x="4051878" y="1172012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 smtClean="0"/>
              <a:t>Άρης</a:t>
            </a:r>
            <a:endParaRPr lang="el-GR" dirty="0"/>
          </a:p>
        </p:txBody>
      </p:sp>
      <p:sp>
        <p:nvSpPr>
          <p:cNvPr id="34" name="TextBox 33"/>
          <p:cNvSpPr txBox="1"/>
          <p:nvPr/>
        </p:nvSpPr>
        <p:spPr>
          <a:xfrm>
            <a:off x="2902240" y="5689194"/>
            <a:ext cx="898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 smtClean="0"/>
              <a:t>Κωστής</a:t>
            </a:r>
            <a:endParaRPr lang="el-GR" dirty="0"/>
          </a:p>
        </p:txBody>
      </p:sp>
      <p:sp>
        <p:nvSpPr>
          <p:cNvPr id="35" name="TextBox 34"/>
          <p:cNvSpPr txBox="1"/>
          <p:nvPr/>
        </p:nvSpPr>
        <p:spPr>
          <a:xfrm>
            <a:off x="3524622" y="3283060"/>
            <a:ext cx="737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 smtClean="0"/>
              <a:t>Ελένη</a:t>
            </a:r>
            <a:endParaRPr lang="el-GR" dirty="0"/>
          </a:p>
        </p:txBody>
      </p:sp>
      <p:sp>
        <p:nvSpPr>
          <p:cNvPr id="36" name="TextBox 35"/>
          <p:cNvSpPr txBox="1"/>
          <p:nvPr/>
        </p:nvSpPr>
        <p:spPr>
          <a:xfrm>
            <a:off x="5476710" y="2064251"/>
            <a:ext cx="1304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 smtClean="0"/>
              <a:t>Αλέξανδρος</a:t>
            </a:r>
            <a:endParaRPr lang="el-GR" dirty="0"/>
          </a:p>
        </p:txBody>
      </p:sp>
      <p:sp>
        <p:nvSpPr>
          <p:cNvPr id="37" name="TextBox 36"/>
          <p:cNvSpPr txBox="1"/>
          <p:nvPr/>
        </p:nvSpPr>
        <p:spPr>
          <a:xfrm>
            <a:off x="202582" y="4088603"/>
            <a:ext cx="711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 smtClean="0"/>
              <a:t>Νίκος</a:t>
            </a:r>
            <a:endParaRPr lang="el-GR" dirty="0"/>
          </a:p>
        </p:txBody>
      </p:sp>
      <p:sp>
        <p:nvSpPr>
          <p:cNvPr id="38" name="TextBox 37"/>
          <p:cNvSpPr txBox="1"/>
          <p:nvPr/>
        </p:nvSpPr>
        <p:spPr>
          <a:xfrm>
            <a:off x="307545" y="1624004"/>
            <a:ext cx="940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 smtClean="0"/>
              <a:t>Γιώργος</a:t>
            </a:r>
            <a:endParaRPr lang="el-GR" dirty="0"/>
          </a:p>
        </p:txBody>
      </p:sp>
      <p:sp>
        <p:nvSpPr>
          <p:cNvPr id="39" name="Oval 38"/>
          <p:cNvSpPr/>
          <p:nvPr/>
        </p:nvSpPr>
        <p:spPr>
          <a:xfrm>
            <a:off x="2598635" y="1497800"/>
            <a:ext cx="304800" cy="3048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40" name="Oval 39"/>
          <p:cNvSpPr/>
          <p:nvPr/>
        </p:nvSpPr>
        <p:spPr>
          <a:xfrm>
            <a:off x="2449288" y="5573486"/>
            <a:ext cx="304800" cy="3048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41" name="Oval 40"/>
          <p:cNvSpPr/>
          <p:nvPr/>
        </p:nvSpPr>
        <p:spPr>
          <a:xfrm>
            <a:off x="3744686" y="1545772"/>
            <a:ext cx="304800" cy="3048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42" name="Oval 41"/>
          <p:cNvSpPr/>
          <p:nvPr/>
        </p:nvSpPr>
        <p:spPr>
          <a:xfrm>
            <a:off x="3135086" y="3287486"/>
            <a:ext cx="304800" cy="3048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43" name="Oval 42"/>
          <p:cNvSpPr/>
          <p:nvPr/>
        </p:nvSpPr>
        <p:spPr>
          <a:xfrm>
            <a:off x="4963884" y="5116284"/>
            <a:ext cx="304800" cy="3048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44" name="Oval 43"/>
          <p:cNvSpPr/>
          <p:nvPr/>
        </p:nvSpPr>
        <p:spPr>
          <a:xfrm>
            <a:off x="5649686" y="2525486"/>
            <a:ext cx="304800" cy="3048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45" name="Oval 44"/>
          <p:cNvSpPr/>
          <p:nvPr/>
        </p:nvSpPr>
        <p:spPr>
          <a:xfrm>
            <a:off x="7554686" y="1524000"/>
            <a:ext cx="304800" cy="3048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46" name="Oval 45"/>
          <p:cNvSpPr/>
          <p:nvPr/>
        </p:nvSpPr>
        <p:spPr>
          <a:xfrm>
            <a:off x="7402286" y="2982686"/>
            <a:ext cx="304800" cy="3048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47" name="TextBox 46"/>
          <p:cNvSpPr txBox="1"/>
          <p:nvPr/>
        </p:nvSpPr>
        <p:spPr>
          <a:xfrm>
            <a:off x="2136814" y="1124823"/>
            <a:ext cx="857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 smtClean="0"/>
              <a:t>Πέτρος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1324200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Ανωνυμία</a:t>
            </a:r>
            <a:endParaRPr lang="el-G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 smtClean="0"/>
              <a:t>Για </a:t>
            </a:r>
            <a:r>
              <a:rPr lang="el-GR" b="1" dirty="0" smtClean="0"/>
              <a:t>κάθε συναλλαγή </a:t>
            </a:r>
            <a:r>
              <a:rPr lang="el-GR" dirty="0" smtClean="0"/>
              <a:t>οι συμμετέχοντες μπορούν να χρησιμοποιήσουν ένα </a:t>
            </a:r>
            <a:r>
              <a:rPr lang="el-GR" b="1" dirty="0" smtClean="0"/>
              <a:t>νέο ιδιωτικό κλειδί</a:t>
            </a:r>
          </a:p>
          <a:p>
            <a:r>
              <a:rPr lang="el-GR" dirty="0" smtClean="0"/>
              <a:t>Οι κόμβοι </a:t>
            </a:r>
            <a:r>
              <a:rPr lang="el-GR" b="1" dirty="0" smtClean="0"/>
              <a:t>δεν έχουν ονόματα </a:t>
            </a:r>
            <a:r>
              <a:rPr lang="el-GR" dirty="0" smtClean="0"/>
              <a:t>– μόνο κλειδιά</a:t>
            </a:r>
            <a:endParaRPr lang="el-GR" dirty="0"/>
          </a:p>
        </p:txBody>
      </p:sp>
      <p:pic>
        <p:nvPicPr>
          <p:cNvPr id="4098" name="Picture 2" descr="http://www.changeiponline.com/wp-content/uploads/anonymous-rim(1)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4152900"/>
            <a:ext cx="2857500" cy="270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6937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Oval 36"/>
          <p:cNvSpPr/>
          <p:nvPr/>
        </p:nvSpPr>
        <p:spPr>
          <a:xfrm>
            <a:off x="3810000" y="1600200"/>
            <a:ext cx="1371600" cy="3505200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Ανωνυμία</a:t>
            </a:r>
            <a:endParaRPr lang="el-GR" dirty="0"/>
          </a:p>
        </p:txBody>
      </p:sp>
      <p:sp>
        <p:nvSpPr>
          <p:cNvPr id="4" name="Oval 3"/>
          <p:cNvSpPr/>
          <p:nvPr/>
        </p:nvSpPr>
        <p:spPr>
          <a:xfrm>
            <a:off x="1447800" y="2286000"/>
            <a:ext cx="304800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cxnSp>
        <p:nvCxnSpPr>
          <p:cNvPr id="5" name="Straight Arrow Connector 4"/>
          <p:cNvCxnSpPr>
            <a:stCxn id="4" idx="2"/>
          </p:cNvCxnSpPr>
          <p:nvPr/>
        </p:nvCxnSpPr>
        <p:spPr>
          <a:xfrm flipV="1">
            <a:off x="1447800" y="2422073"/>
            <a:ext cx="2841172" cy="16327"/>
          </a:xfrm>
          <a:prstGeom prst="straightConnector1">
            <a:avLst/>
          </a:prstGeom>
          <a:ln w="1905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/>
          <p:cNvSpPr/>
          <p:nvPr/>
        </p:nvSpPr>
        <p:spPr>
          <a:xfrm>
            <a:off x="4343400" y="2253341"/>
            <a:ext cx="304800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7" name="Oval 6"/>
          <p:cNvSpPr/>
          <p:nvPr/>
        </p:nvSpPr>
        <p:spPr>
          <a:xfrm>
            <a:off x="7347857" y="2253341"/>
            <a:ext cx="304800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cxnSp>
        <p:nvCxnSpPr>
          <p:cNvPr id="8" name="Straight Arrow Connector 7"/>
          <p:cNvCxnSpPr>
            <a:stCxn id="6" idx="2"/>
          </p:cNvCxnSpPr>
          <p:nvPr/>
        </p:nvCxnSpPr>
        <p:spPr>
          <a:xfrm>
            <a:off x="4343400" y="2405741"/>
            <a:ext cx="2895600" cy="0"/>
          </a:xfrm>
          <a:prstGeom prst="straightConnector1">
            <a:avLst/>
          </a:prstGeom>
          <a:ln w="1905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274630" y="1851352"/>
            <a:ext cx="651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#137</a:t>
            </a:r>
            <a:endParaRPr lang="el-GR" dirty="0"/>
          </a:p>
        </p:txBody>
      </p:sp>
      <p:sp>
        <p:nvSpPr>
          <p:cNvPr id="21" name="TextBox 20"/>
          <p:cNvSpPr txBox="1"/>
          <p:nvPr/>
        </p:nvSpPr>
        <p:spPr>
          <a:xfrm>
            <a:off x="4170230" y="1819086"/>
            <a:ext cx="651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#152</a:t>
            </a:r>
            <a:endParaRPr lang="el-GR" dirty="0"/>
          </a:p>
        </p:txBody>
      </p:sp>
      <p:sp>
        <p:nvSpPr>
          <p:cNvPr id="22" name="TextBox 21"/>
          <p:cNvSpPr txBox="1"/>
          <p:nvPr/>
        </p:nvSpPr>
        <p:spPr>
          <a:xfrm>
            <a:off x="7174687" y="1786820"/>
            <a:ext cx="651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#312</a:t>
            </a:r>
            <a:endParaRPr lang="el-GR" dirty="0"/>
          </a:p>
        </p:txBody>
      </p:sp>
      <p:sp>
        <p:nvSpPr>
          <p:cNvPr id="25" name="TextBox 24"/>
          <p:cNvSpPr txBox="1"/>
          <p:nvPr/>
        </p:nvSpPr>
        <p:spPr>
          <a:xfrm>
            <a:off x="2682872" y="2590800"/>
            <a:ext cx="652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5BTC</a:t>
            </a:r>
            <a:endParaRPr lang="el-GR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5638800" y="2558534"/>
            <a:ext cx="652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5BTC</a:t>
            </a:r>
            <a:endParaRPr lang="el-GR" b="1" dirty="0"/>
          </a:p>
        </p:txBody>
      </p:sp>
      <p:sp>
        <p:nvSpPr>
          <p:cNvPr id="27" name="Oval 26"/>
          <p:cNvSpPr/>
          <p:nvPr/>
        </p:nvSpPr>
        <p:spPr>
          <a:xfrm>
            <a:off x="1447800" y="4168841"/>
            <a:ext cx="304800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cxnSp>
        <p:nvCxnSpPr>
          <p:cNvPr id="28" name="Straight Arrow Connector 27"/>
          <p:cNvCxnSpPr>
            <a:stCxn id="27" idx="2"/>
          </p:cNvCxnSpPr>
          <p:nvPr/>
        </p:nvCxnSpPr>
        <p:spPr>
          <a:xfrm flipV="1">
            <a:off x="1447800" y="4304914"/>
            <a:ext cx="2841172" cy="16327"/>
          </a:xfrm>
          <a:prstGeom prst="straightConnector1">
            <a:avLst/>
          </a:prstGeom>
          <a:ln w="1905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/>
          <p:cNvSpPr/>
          <p:nvPr/>
        </p:nvSpPr>
        <p:spPr>
          <a:xfrm>
            <a:off x="4343400" y="4136182"/>
            <a:ext cx="304800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30" name="Oval 29"/>
          <p:cNvSpPr/>
          <p:nvPr/>
        </p:nvSpPr>
        <p:spPr>
          <a:xfrm>
            <a:off x="7347857" y="4136182"/>
            <a:ext cx="304800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cxnSp>
        <p:nvCxnSpPr>
          <p:cNvPr id="31" name="Straight Arrow Connector 30"/>
          <p:cNvCxnSpPr>
            <a:stCxn id="29" idx="2"/>
          </p:cNvCxnSpPr>
          <p:nvPr/>
        </p:nvCxnSpPr>
        <p:spPr>
          <a:xfrm>
            <a:off x="4343400" y="4288582"/>
            <a:ext cx="2895600" cy="0"/>
          </a:xfrm>
          <a:prstGeom prst="straightConnector1">
            <a:avLst/>
          </a:prstGeom>
          <a:ln w="1905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1274630" y="3734193"/>
            <a:ext cx="651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#111</a:t>
            </a:r>
            <a:endParaRPr lang="el-GR" dirty="0"/>
          </a:p>
        </p:txBody>
      </p:sp>
      <p:sp>
        <p:nvSpPr>
          <p:cNvPr id="33" name="TextBox 32"/>
          <p:cNvSpPr txBox="1"/>
          <p:nvPr/>
        </p:nvSpPr>
        <p:spPr>
          <a:xfrm>
            <a:off x="4170230" y="3701927"/>
            <a:ext cx="651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#222</a:t>
            </a:r>
            <a:endParaRPr lang="el-GR" dirty="0"/>
          </a:p>
        </p:txBody>
      </p:sp>
      <p:sp>
        <p:nvSpPr>
          <p:cNvPr id="34" name="TextBox 33"/>
          <p:cNvSpPr txBox="1"/>
          <p:nvPr/>
        </p:nvSpPr>
        <p:spPr>
          <a:xfrm>
            <a:off x="7195457" y="3701927"/>
            <a:ext cx="651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#555</a:t>
            </a:r>
            <a:endParaRPr lang="el-GR" dirty="0"/>
          </a:p>
        </p:txBody>
      </p:sp>
      <p:sp>
        <p:nvSpPr>
          <p:cNvPr id="35" name="TextBox 34"/>
          <p:cNvSpPr txBox="1"/>
          <p:nvPr/>
        </p:nvSpPr>
        <p:spPr>
          <a:xfrm>
            <a:off x="2682872" y="4473641"/>
            <a:ext cx="652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2BTC</a:t>
            </a:r>
            <a:endParaRPr lang="el-GR" b="1" dirty="0"/>
          </a:p>
        </p:txBody>
      </p:sp>
      <p:sp>
        <p:nvSpPr>
          <p:cNvPr id="36" name="TextBox 35"/>
          <p:cNvSpPr txBox="1"/>
          <p:nvPr/>
        </p:nvSpPr>
        <p:spPr>
          <a:xfrm>
            <a:off x="5638800" y="4441375"/>
            <a:ext cx="652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2BTC</a:t>
            </a:r>
            <a:endParaRPr lang="el-GR" b="1" dirty="0"/>
          </a:p>
        </p:txBody>
      </p:sp>
      <p:cxnSp>
        <p:nvCxnSpPr>
          <p:cNvPr id="39" name="Straight Arrow Connector 38"/>
          <p:cNvCxnSpPr/>
          <p:nvPr/>
        </p:nvCxnSpPr>
        <p:spPr>
          <a:xfrm flipH="1" flipV="1">
            <a:off x="4648200" y="5105400"/>
            <a:ext cx="228600" cy="45720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4953000" y="5530334"/>
            <a:ext cx="3153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b="1" dirty="0" smtClean="0">
                <a:solidFill>
                  <a:srgbClr val="FF0000"/>
                </a:solidFill>
              </a:rPr>
              <a:t>Είναι άραγε ο ίδιος άνθρωπος;</a:t>
            </a:r>
            <a:endParaRPr lang="el-GR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1779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40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http://images.wikia.com/aliceinwonderland/images/a/a8/Alice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5687" y="2286000"/>
            <a:ext cx="914400" cy="931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http://www.forodefotos.com/attachments/series-de-dibujos/13507d1283811885-bob-esponja-bob-esponja.g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259" y="2339039"/>
            <a:ext cx="664028" cy="825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http://imagecache2.allposters.com/images/CAR/CO0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8329" y="2339038"/>
            <a:ext cx="592817" cy="825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272145" y="393059"/>
            <a:ext cx="320440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 smtClean="0"/>
              <a:t>Χρησιμοποιεί το κλειδί</a:t>
            </a:r>
          </a:p>
          <a:p>
            <a:r>
              <a:rPr lang="el-GR" dirty="0" smtClean="0"/>
              <a:t>με το οποίο </a:t>
            </a:r>
            <a:r>
              <a:rPr lang="el-GR" b="1" dirty="0" smtClean="0"/>
              <a:t>πήρε </a:t>
            </a:r>
            <a:r>
              <a:rPr lang="el-GR" dirty="0" smtClean="0"/>
              <a:t>τα χρήματα</a:t>
            </a:r>
            <a:endParaRPr lang="en-US" dirty="0" smtClean="0"/>
          </a:p>
          <a:p>
            <a:r>
              <a:rPr lang="en-US" dirty="0" err="1" smtClean="0"/>
              <a:t>Bp</a:t>
            </a:r>
            <a:r>
              <a:rPr lang="en-US" dirty="0" smtClean="0"/>
              <a:t>, </a:t>
            </a:r>
            <a:r>
              <a:rPr lang="en-US" dirty="0" err="1" smtClean="0"/>
              <a:t>Bs</a:t>
            </a:r>
            <a:endParaRPr lang="el-GR" dirty="0"/>
          </a:p>
        </p:txBody>
      </p:sp>
      <p:sp>
        <p:nvSpPr>
          <p:cNvPr id="11" name="TextBox 10"/>
          <p:cNvSpPr txBox="1"/>
          <p:nvPr/>
        </p:nvSpPr>
        <p:spPr>
          <a:xfrm>
            <a:off x="3253516" y="3505200"/>
            <a:ext cx="290175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 smtClean="0"/>
              <a:t>Δημιουργεί ένα </a:t>
            </a:r>
            <a:r>
              <a:rPr lang="el-GR" b="1" dirty="0" smtClean="0"/>
              <a:t>νέο</a:t>
            </a:r>
            <a:r>
              <a:rPr lang="el-GR" dirty="0" smtClean="0"/>
              <a:t> κλειδί</a:t>
            </a:r>
          </a:p>
          <a:p>
            <a:r>
              <a:rPr lang="el-GR" dirty="0" smtClean="0"/>
              <a:t>Γι’ αυτή τη συναλλαγή</a:t>
            </a:r>
          </a:p>
          <a:p>
            <a:r>
              <a:rPr lang="en-US" dirty="0" err="1" smtClean="0"/>
              <a:t>Ap</a:t>
            </a:r>
            <a:r>
              <a:rPr lang="en-US" dirty="0" smtClean="0"/>
              <a:t>, As</a:t>
            </a:r>
          </a:p>
          <a:p>
            <a:endParaRPr lang="en-US" dirty="0" smtClean="0"/>
          </a:p>
          <a:p>
            <a:r>
              <a:rPr lang="en-US" dirty="0" err="1" smtClean="0"/>
              <a:t>ver</a:t>
            </a:r>
            <a:r>
              <a:rPr lang="en-US" baseline="-25000" dirty="0" err="1" smtClean="0"/>
              <a:t>Bp</a:t>
            </a:r>
            <a:r>
              <a:rPr lang="en-US" dirty="0" smtClean="0"/>
              <a:t>( m1, s1 )</a:t>
            </a:r>
          </a:p>
          <a:p>
            <a:endParaRPr lang="en-US" dirty="0"/>
          </a:p>
          <a:p>
            <a:r>
              <a:rPr lang="en-US" dirty="0"/>
              <a:t>m</a:t>
            </a:r>
            <a:r>
              <a:rPr lang="en-US" dirty="0" smtClean="0"/>
              <a:t>2 </a:t>
            </a:r>
            <a:r>
              <a:rPr lang="en-US" dirty="0" smtClean="0">
                <a:sym typeface="Wingdings" pitchFamily="2" charset="2"/>
              </a:rPr>
              <a:t> “12mBTC </a:t>
            </a:r>
            <a:r>
              <a:rPr lang="el-GR" dirty="0" smtClean="0">
                <a:sym typeface="Wingdings" pitchFamily="2" charset="2"/>
              </a:rPr>
              <a:t>προς </a:t>
            </a:r>
            <a:r>
              <a:rPr lang="en-US" dirty="0" smtClean="0">
                <a:sym typeface="Wingdings" pitchFamily="2" charset="2"/>
              </a:rPr>
              <a:t>PC”</a:t>
            </a:r>
          </a:p>
          <a:p>
            <a:r>
              <a:rPr lang="en-US" dirty="0" smtClean="0">
                <a:sym typeface="Wingdings" pitchFamily="2" charset="2"/>
              </a:rPr>
              <a:t>h2   H( m2 )</a:t>
            </a:r>
            <a:endParaRPr lang="el-GR" dirty="0"/>
          </a:p>
        </p:txBody>
      </p:sp>
      <p:sp>
        <p:nvSpPr>
          <p:cNvPr id="12" name="TextBox 11"/>
          <p:cNvSpPr txBox="1"/>
          <p:nvPr/>
        </p:nvSpPr>
        <p:spPr>
          <a:xfrm>
            <a:off x="6336198" y="389181"/>
            <a:ext cx="278794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 smtClean="0"/>
              <a:t>Δημιουργεί ένα </a:t>
            </a:r>
            <a:r>
              <a:rPr lang="el-GR" b="1" dirty="0" smtClean="0"/>
              <a:t>νέο</a:t>
            </a:r>
            <a:r>
              <a:rPr lang="el-GR" dirty="0" smtClean="0"/>
              <a:t> κλειδί</a:t>
            </a:r>
          </a:p>
          <a:p>
            <a:r>
              <a:rPr lang="el-GR" dirty="0" smtClean="0"/>
              <a:t>Γι’ αυτή τη συναλλαγή</a:t>
            </a:r>
          </a:p>
          <a:p>
            <a:r>
              <a:rPr lang="en-US" dirty="0" err="1" smtClean="0"/>
              <a:t>Cp</a:t>
            </a:r>
            <a:r>
              <a:rPr lang="en-US" dirty="0" smtClean="0"/>
              <a:t>, Cs</a:t>
            </a:r>
          </a:p>
          <a:p>
            <a:endParaRPr lang="en-US" dirty="0"/>
          </a:p>
          <a:p>
            <a:r>
              <a:rPr lang="en-US" dirty="0" err="1" smtClean="0"/>
              <a:t>ver</a:t>
            </a:r>
            <a:r>
              <a:rPr lang="en-US" baseline="-25000" dirty="0" err="1" smtClean="0"/>
              <a:t>Ap</a:t>
            </a:r>
            <a:r>
              <a:rPr lang="en-US" dirty="0" smtClean="0"/>
              <a:t>( m2, s2 )</a:t>
            </a:r>
            <a:endParaRPr lang="el-GR" dirty="0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1412876" y="2751992"/>
            <a:ext cx="1905000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5598171" y="2748642"/>
            <a:ext cx="1905000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72145" y="1433047"/>
            <a:ext cx="28505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m1 </a:t>
            </a:r>
            <a:r>
              <a:rPr lang="en-US" dirty="0" smtClean="0">
                <a:sym typeface="Wingdings" pitchFamily="2" charset="2"/>
              </a:rPr>
              <a:t> </a:t>
            </a:r>
            <a:r>
              <a:rPr lang="en-US" dirty="0" smtClean="0"/>
              <a:t>“12mBTC </a:t>
            </a:r>
            <a:r>
              <a:rPr lang="el-GR" dirty="0" smtClean="0"/>
              <a:t>προς </a:t>
            </a:r>
            <a:r>
              <a:rPr lang="en-US" dirty="0" err="1" smtClean="0"/>
              <a:t>Ap</a:t>
            </a:r>
            <a:r>
              <a:rPr lang="en-US" dirty="0" smtClean="0"/>
              <a:t>”</a:t>
            </a:r>
          </a:p>
          <a:p>
            <a:r>
              <a:rPr lang="en-US" dirty="0"/>
              <a:t>h</a:t>
            </a:r>
            <a:r>
              <a:rPr lang="en-US" dirty="0" smtClean="0"/>
              <a:t>1   </a:t>
            </a:r>
            <a:r>
              <a:rPr lang="en-US" dirty="0" smtClean="0">
                <a:sym typeface="Wingdings" pitchFamily="2" charset="2"/>
              </a:rPr>
              <a:t>  H( m1 )</a:t>
            </a:r>
            <a:endParaRPr lang="el-GR" dirty="0"/>
          </a:p>
        </p:txBody>
      </p:sp>
      <p:sp>
        <p:nvSpPr>
          <p:cNvPr id="18" name="Rectangle 17"/>
          <p:cNvSpPr/>
          <p:nvPr/>
        </p:nvSpPr>
        <p:spPr>
          <a:xfrm>
            <a:off x="1489174" y="2286000"/>
            <a:ext cx="19239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s1 </a:t>
            </a:r>
            <a:r>
              <a:rPr lang="en-US" dirty="0" smtClean="0">
                <a:sym typeface="Wingdings" pitchFamily="2" charset="2"/>
              </a:rPr>
              <a:t> </a:t>
            </a:r>
            <a:r>
              <a:rPr lang="en-US" dirty="0" err="1" smtClean="0"/>
              <a:t>sign</a:t>
            </a:r>
            <a:r>
              <a:rPr lang="en-US" baseline="-25000" dirty="0" err="1" smtClean="0"/>
              <a:t>Bs</a:t>
            </a:r>
            <a:r>
              <a:rPr lang="en-US" dirty="0" smtClean="0"/>
              <a:t>( h1 )</a:t>
            </a:r>
            <a:endParaRPr lang="el-GR" dirty="0"/>
          </a:p>
        </p:txBody>
      </p:sp>
      <p:sp>
        <p:nvSpPr>
          <p:cNvPr id="20" name="Rectangle 19"/>
          <p:cNvSpPr/>
          <p:nvPr/>
        </p:nvSpPr>
        <p:spPr>
          <a:xfrm>
            <a:off x="5679855" y="2250384"/>
            <a:ext cx="19239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s2 </a:t>
            </a:r>
            <a:r>
              <a:rPr lang="en-US" dirty="0" smtClean="0">
                <a:sym typeface="Wingdings" pitchFamily="2" charset="2"/>
              </a:rPr>
              <a:t> </a:t>
            </a:r>
            <a:r>
              <a:rPr lang="en-US" dirty="0" err="1" smtClean="0"/>
              <a:t>sign</a:t>
            </a:r>
            <a:r>
              <a:rPr lang="en-US" baseline="-25000" dirty="0" err="1" smtClean="0"/>
              <a:t>As</a:t>
            </a:r>
            <a:r>
              <a:rPr lang="en-US" dirty="0" smtClean="0"/>
              <a:t>( h2 )</a:t>
            </a:r>
            <a:endParaRPr lang="el-GR" dirty="0"/>
          </a:p>
        </p:txBody>
      </p:sp>
      <p:sp>
        <p:nvSpPr>
          <p:cNvPr id="13" name="TextBox 12"/>
          <p:cNvSpPr txBox="1"/>
          <p:nvPr/>
        </p:nvSpPr>
        <p:spPr>
          <a:xfrm rot="16200000">
            <a:off x="7647528" y="3124870"/>
            <a:ext cx="26911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/>
              <a:t>Bob ©</a:t>
            </a:r>
            <a:r>
              <a:rPr lang="en-US" sz="1400" dirty="0" smtClean="0"/>
              <a:t>Nickelodeon; Alice ©Disney</a:t>
            </a:r>
            <a:endParaRPr lang="el-GR" sz="1400" dirty="0"/>
          </a:p>
        </p:txBody>
      </p:sp>
    </p:spTree>
    <p:extLst>
      <p:ext uri="{BB962C8B-B14F-4D97-AF65-F5344CB8AC3E}">
        <p14:creationId xmlns:p14="http://schemas.microsoft.com/office/powerpoint/2010/main" val="234927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l-GR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1108" y="0"/>
            <a:ext cx="9486216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 rot="16200000">
            <a:off x="8193479" y="3124870"/>
            <a:ext cx="15992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 smtClean="0">
                <a:solidFill>
                  <a:schemeClr val="bg1"/>
                </a:solidFill>
              </a:rPr>
              <a:t>Image ©</a:t>
            </a:r>
            <a:r>
              <a:rPr lang="en-US" sz="1400" dirty="0" err="1" smtClean="0">
                <a:solidFill>
                  <a:schemeClr val="bg1"/>
                </a:solidFill>
              </a:rPr>
              <a:t>carbonism</a:t>
            </a:r>
            <a:endParaRPr lang="el-GR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80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Νόμισμα</a:t>
            </a:r>
            <a:endParaRPr lang="el-G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57400" y="1600200"/>
            <a:ext cx="6629400" cy="1676399"/>
          </a:xfrm>
        </p:spPr>
        <p:txBody>
          <a:bodyPr>
            <a:normAutofit/>
          </a:bodyPr>
          <a:lstStyle/>
          <a:p>
            <a:r>
              <a:rPr lang="el-GR" dirty="0" smtClean="0"/>
              <a:t>(ουδ.) το </a:t>
            </a:r>
            <a:r>
              <a:rPr lang="el-GR" dirty="0"/>
              <a:t>μέγεθος εκείνο βάσει του οποίου υπολογίζονται ή εκφράζονται οικονομικές αξίες</a:t>
            </a:r>
            <a:r>
              <a:rPr lang="el-GR" dirty="0" smtClean="0"/>
              <a:t>.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2133600" y="3886200"/>
            <a:ext cx="6553200" cy="16763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l-GR" dirty="0" smtClean="0"/>
              <a:t>(ουδ.) μία </a:t>
            </a:r>
            <a:r>
              <a:rPr lang="el-GR" b="1" dirty="0" smtClean="0"/>
              <a:t>αλυσίδα ψηφιακών υπογραφών.</a:t>
            </a:r>
            <a:endParaRPr lang="el-GR" b="1" dirty="0"/>
          </a:p>
        </p:txBody>
      </p:sp>
      <p:pic>
        <p:nvPicPr>
          <p:cNvPr id="8194" name="Picture 2" descr="http://blogs.independent.co.uk/wp-content/uploads/2011/07/eur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99" y="1676400"/>
            <a:ext cx="1524001" cy="1524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http://bitcoinme.com/files/5513/0526/2891/bitcoin-22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1" y="3886200"/>
            <a:ext cx="152400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5058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Νόμισμα = Αλυσίδα υπογραφών</a:t>
            </a:r>
            <a:endParaRPr lang="el-G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00200"/>
            <a:ext cx="7848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…</a:t>
            </a:r>
          </a:p>
          <a:p>
            <a:pPr marL="0" indent="0">
              <a:buNone/>
            </a:pPr>
            <a:r>
              <a:rPr lang="en-US" sz="2400" dirty="0" smtClean="0"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coin1 </a:t>
            </a:r>
            <a:r>
              <a:rPr lang="en-US" sz="2400" dirty="0" smtClean="0">
                <a:latin typeface="DejaVu Sans Mono" pitchFamily="49" charset="0"/>
                <a:ea typeface="DejaVu Sans Mono" pitchFamily="49" charset="0"/>
                <a:cs typeface="DejaVu Sans Mono" pitchFamily="49" charset="0"/>
                <a:sym typeface="Wingdings" pitchFamily="2" charset="2"/>
              </a:rPr>
              <a:t> sign</a:t>
            </a:r>
            <a:r>
              <a:rPr lang="en-US" sz="2400" baseline="-25000" dirty="0" smtClean="0">
                <a:latin typeface="DejaVu Sans Mono" pitchFamily="49" charset="0"/>
                <a:ea typeface="DejaVu Sans Mono" pitchFamily="49" charset="0"/>
                <a:cs typeface="DejaVu Sans Mono" pitchFamily="49" charset="0"/>
                <a:sym typeface="Wingdings" pitchFamily="2" charset="2"/>
              </a:rPr>
              <a:t>S</a:t>
            </a:r>
            <a:r>
              <a:rPr lang="en-US" sz="2400" baseline="-25000" dirty="0">
                <a:latin typeface="DejaVu Sans Mono" pitchFamily="49" charset="0"/>
                <a:ea typeface="DejaVu Sans Mono" pitchFamily="49" charset="0"/>
                <a:cs typeface="DejaVu Sans Mono" pitchFamily="49" charset="0"/>
                <a:sym typeface="Wingdings" pitchFamily="2" charset="2"/>
              </a:rPr>
              <a:t>0</a:t>
            </a:r>
            <a:r>
              <a:rPr lang="en-US" sz="2400" dirty="0" smtClean="0">
                <a:latin typeface="DejaVu Sans Mono" pitchFamily="49" charset="0"/>
                <a:ea typeface="DejaVu Sans Mono" pitchFamily="49" charset="0"/>
                <a:cs typeface="DejaVu Sans Mono" pitchFamily="49" charset="0"/>
                <a:sym typeface="Wingdings" pitchFamily="2" charset="2"/>
              </a:rPr>
              <a:t>( H( coin0 || P1 ) )</a:t>
            </a:r>
          </a:p>
          <a:p>
            <a:pPr marL="0" indent="0">
              <a:buNone/>
            </a:pPr>
            <a:r>
              <a:rPr lang="en-US" sz="2400" dirty="0" smtClean="0">
                <a:latin typeface="DejaVu Sans Mono" pitchFamily="49" charset="0"/>
                <a:ea typeface="DejaVu Sans Mono" pitchFamily="49" charset="0"/>
                <a:cs typeface="DejaVu Sans Mono" pitchFamily="49" charset="0"/>
                <a:sym typeface="Wingdings" pitchFamily="2" charset="2"/>
              </a:rPr>
              <a:t>coin2  sign</a:t>
            </a:r>
            <a:r>
              <a:rPr lang="en-US" sz="2400" baseline="-25000" dirty="0" smtClean="0">
                <a:latin typeface="DejaVu Sans Mono" pitchFamily="49" charset="0"/>
                <a:ea typeface="DejaVu Sans Mono" pitchFamily="49" charset="0"/>
                <a:cs typeface="DejaVu Sans Mono" pitchFamily="49" charset="0"/>
                <a:sym typeface="Wingdings" pitchFamily="2" charset="2"/>
              </a:rPr>
              <a:t>S1</a:t>
            </a:r>
            <a:r>
              <a:rPr lang="en-US" sz="2400" dirty="0" smtClean="0">
                <a:latin typeface="DejaVu Sans Mono" pitchFamily="49" charset="0"/>
                <a:ea typeface="DejaVu Sans Mono" pitchFamily="49" charset="0"/>
                <a:cs typeface="DejaVu Sans Mono" pitchFamily="49" charset="0"/>
                <a:sym typeface="Wingdings" pitchFamily="2" charset="2"/>
              </a:rPr>
              <a:t>( H( coin1 || P2 ) )</a:t>
            </a:r>
          </a:p>
          <a:p>
            <a:pPr marL="0" indent="0">
              <a:buNone/>
            </a:pPr>
            <a:r>
              <a:rPr lang="en-US" sz="2400" dirty="0" smtClean="0">
                <a:latin typeface="DejaVu Sans Mono" pitchFamily="49" charset="0"/>
                <a:ea typeface="DejaVu Sans Mono" pitchFamily="49" charset="0"/>
                <a:cs typeface="DejaVu Sans Mono" pitchFamily="49" charset="0"/>
                <a:sym typeface="Wingdings" pitchFamily="2" charset="2"/>
              </a:rPr>
              <a:t>coin3  sign</a:t>
            </a:r>
            <a:r>
              <a:rPr lang="en-US" sz="2400" baseline="-25000" dirty="0" smtClean="0">
                <a:latin typeface="DejaVu Sans Mono" pitchFamily="49" charset="0"/>
                <a:ea typeface="DejaVu Sans Mono" pitchFamily="49" charset="0"/>
                <a:cs typeface="DejaVu Sans Mono" pitchFamily="49" charset="0"/>
                <a:sym typeface="Wingdings" pitchFamily="2" charset="2"/>
              </a:rPr>
              <a:t>S2</a:t>
            </a:r>
            <a:r>
              <a:rPr lang="en-US" sz="2400" dirty="0" smtClean="0">
                <a:latin typeface="DejaVu Sans Mono" pitchFamily="49" charset="0"/>
                <a:ea typeface="DejaVu Sans Mono" pitchFamily="49" charset="0"/>
                <a:cs typeface="DejaVu Sans Mono" pitchFamily="49" charset="0"/>
                <a:sym typeface="Wingdings" pitchFamily="2" charset="2"/>
              </a:rPr>
              <a:t>( H( coin2 || P3 ) )</a:t>
            </a:r>
          </a:p>
          <a:p>
            <a:pPr marL="0" indent="0">
              <a:buNone/>
            </a:pPr>
            <a:r>
              <a:rPr lang="en-US" sz="2400" dirty="0" smtClean="0">
                <a:latin typeface="DejaVu Sans Mono" pitchFamily="49" charset="0"/>
                <a:ea typeface="DejaVu Sans Mono" pitchFamily="49" charset="0"/>
                <a:cs typeface="DejaVu Sans Mono" pitchFamily="49" charset="0"/>
                <a:sym typeface="Wingdings" pitchFamily="2" charset="2"/>
              </a:rPr>
              <a:t>…</a:t>
            </a:r>
            <a:endParaRPr lang="el-GR" sz="2400" dirty="0"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</p:txBody>
      </p:sp>
      <p:pic>
        <p:nvPicPr>
          <p:cNvPr id="9220" name="Picture 4" descr="http://fc00.deviantart.net/fs51/f/2009/328/9/8/Shiny_Curve_Chain_cutout_by_1Dyslexia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71600" y="3581400"/>
            <a:ext cx="11544300" cy="3552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 rot="16200000">
            <a:off x="8192743" y="3124870"/>
            <a:ext cx="16006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/>
              <a:t>Image ©1Dyslexia1</a:t>
            </a:r>
            <a:endParaRPr lang="el-GR" sz="1400" dirty="0"/>
          </a:p>
        </p:txBody>
      </p:sp>
    </p:spTree>
    <p:extLst>
      <p:ext uri="{BB962C8B-B14F-4D97-AF65-F5344CB8AC3E}">
        <p14:creationId xmlns:p14="http://schemas.microsoft.com/office/powerpoint/2010/main" val="961290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263650"/>
            <a:ext cx="7770813" cy="4330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 rot="16200000">
            <a:off x="7919752" y="3124870"/>
            <a:ext cx="21466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 smtClean="0"/>
              <a:t>Image ©Satoshi </a:t>
            </a:r>
            <a:r>
              <a:rPr lang="en-US" sz="1400" dirty="0" err="1" smtClean="0"/>
              <a:t>Nakamoto</a:t>
            </a:r>
            <a:endParaRPr lang="el-GR" sz="1400" dirty="0"/>
          </a:p>
        </p:txBody>
      </p:sp>
    </p:spTree>
    <p:extLst>
      <p:ext uri="{BB962C8B-B14F-4D97-AF65-F5344CB8AC3E}">
        <p14:creationId xmlns:p14="http://schemas.microsoft.com/office/powerpoint/2010/main" val="879025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52400" y="533400"/>
            <a:ext cx="8839200" cy="63709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Lucida Console" panose="020B0609040504020204" pitchFamily="49" charset="0"/>
              </a:rPr>
              <a:t>{</a:t>
            </a:r>
          </a:p>
          <a:p>
            <a:r>
              <a:rPr lang="en-US" sz="2400" dirty="0">
                <a:latin typeface="Lucida Console" panose="020B0609040504020204" pitchFamily="49" charset="0"/>
              </a:rPr>
              <a:t>  "hash":"</a:t>
            </a:r>
            <a:r>
              <a:rPr lang="en-US" sz="2400" dirty="0" smtClean="0">
                <a:latin typeface="Lucida Console" panose="020B0609040504020204" pitchFamily="49" charset="0"/>
              </a:rPr>
              <a:t>96f5e5394726ca5…",</a:t>
            </a:r>
            <a:endParaRPr lang="en-US" sz="2400" dirty="0">
              <a:latin typeface="Lucida Console" panose="020B0609040504020204" pitchFamily="49" charset="0"/>
            </a:endParaRPr>
          </a:p>
          <a:p>
            <a:r>
              <a:rPr lang="en-US" sz="2400" dirty="0">
                <a:latin typeface="Lucida Console" panose="020B0609040504020204" pitchFamily="49" charset="0"/>
              </a:rPr>
              <a:t>  "ver":</a:t>
            </a:r>
            <a:r>
              <a:rPr lang="en-US" sz="2400" dirty="0" smtClean="0">
                <a:latin typeface="Lucida Console" panose="020B0609040504020204" pitchFamily="49" charset="0"/>
              </a:rPr>
              <a:t>1,</a:t>
            </a:r>
          </a:p>
          <a:p>
            <a:r>
              <a:rPr lang="en-US" sz="2400" dirty="0">
                <a:latin typeface="Lucida Console" panose="020B0609040504020204" pitchFamily="49" charset="0"/>
              </a:rPr>
              <a:t> </a:t>
            </a:r>
            <a:r>
              <a:rPr lang="en-US" sz="2400" dirty="0" smtClean="0">
                <a:latin typeface="Lucida Console" panose="020B0609040504020204" pitchFamily="49" charset="0"/>
              </a:rPr>
              <a:t> "</a:t>
            </a:r>
            <a:r>
              <a:rPr lang="en-US" sz="2400" dirty="0">
                <a:latin typeface="Lucida Console" panose="020B0609040504020204" pitchFamily="49" charset="0"/>
              </a:rPr>
              <a:t>in</a:t>
            </a:r>
            <a:r>
              <a:rPr lang="en-US" sz="2400" dirty="0" smtClean="0">
                <a:latin typeface="Lucida Console" panose="020B0609040504020204" pitchFamily="49" charset="0"/>
              </a:rPr>
              <a:t>":[{</a:t>
            </a:r>
            <a:endParaRPr lang="en-US" sz="2400" dirty="0">
              <a:latin typeface="Lucida Console" panose="020B0609040504020204" pitchFamily="49" charset="0"/>
            </a:endParaRPr>
          </a:p>
          <a:p>
            <a:r>
              <a:rPr lang="en-US" sz="2400" dirty="0">
                <a:latin typeface="Lucida Console" panose="020B0609040504020204" pitchFamily="49" charset="0"/>
              </a:rPr>
              <a:t>      "</a:t>
            </a:r>
            <a:r>
              <a:rPr lang="en-US" sz="2400" dirty="0" err="1">
                <a:latin typeface="Lucida Console" panose="020B0609040504020204" pitchFamily="49" charset="0"/>
              </a:rPr>
              <a:t>prev_out</a:t>
            </a:r>
            <a:r>
              <a:rPr lang="en-US" sz="2400" dirty="0">
                <a:latin typeface="Lucida Console" panose="020B0609040504020204" pitchFamily="49" charset="0"/>
              </a:rPr>
              <a:t>":{</a:t>
            </a:r>
          </a:p>
          <a:p>
            <a:r>
              <a:rPr lang="en-US" sz="2400" dirty="0">
                <a:latin typeface="Lucida Console" panose="020B0609040504020204" pitchFamily="49" charset="0"/>
              </a:rPr>
              <a:t>        "hash":"</a:t>
            </a:r>
            <a:r>
              <a:rPr lang="en-US" sz="2400" dirty="0" smtClean="0">
                <a:latin typeface="Lucida Console" panose="020B0609040504020204" pitchFamily="49" charset="0"/>
              </a:rPr>
              <a:t>87750ccbebf71042d…",</a:t>
            </a:r>
            <a:endParaRPr lang="en-US" sz="2400" dirty="0">
              <a:latin typeface="Lucida Console" panose="020B0609040504020204" pitchFamily="49" charset="0"/>
            </a:endParaRPr>
          </a:p>
          <a:p>
            <a:r>
              <a:rPr lang="en-US" sz="2400" dirty="0">
                <a:latin typeface="Lucida Console" panose="020B0609040504020204" pitchFamily="49" charset="0"/>
              </a:rPr>
              <a:t>        "n":0</a:t>
            </a:r>
          </a:p>
          <a:p>
            <a:r>
              <a:rPr lang="en-US" sz="2400" dirty="0">
                <a:latin typeface="Lucida Console" panose="020B0609040504020204" pitchFamily="49" charset="0"/>
              </a:rPr>
              <a:t>      },</a:t>
            </a:r>
          </a:p>
          <a:p>
            <a:r>
              <a:rPr lang="en-US" sz="2400" dirty="0">
                <a:latin typeface="Lucida Console" panose="020B0609040504020204" pitchFamily="49" charset="0"/>
              </a:rPr>
              <a:t>      "scriptSig":"</a:t>
            </a:r>
            <a:r>
              <a:rPr lang="en-US" sz="2400" dirty="0" smtClean="0">
                <a:latin typeface="Lucida Console" panose="020B0609040504020204" pitchFamily="49" charset="0"/>
              </a:rPr>
              <a:t>30440397d0c2… 49d0c04a7e52…"</a:t>
            </a:r>
            <a:endParaRPr lang="en-US" sz="2400" dirty="0">
              <a:latin typeface="Lucida Console" panose="020B0609040504020204" pitchFamily="49" charset="0"/>
            </a:endParaRPr>
          </a:p>
          <a:p>
            <a:r>
              <a:rPr lang="en-US" sz="2400" dirty="0">
                <a:latin typeface="Lucida Console" panose="020B0609040504020204" pitchFamily="49" charset="0"/>
              </a:rPr>
              <a:t>  </a:t>
            </a:r>
            <a:r>
              <a:rPr lang="en-US" sz="2400" dirty="0" smtClean="0">
                <a:latin typeface="Lucida Console" panose="020B0609040504020204" pitchFamily="49" charset="0"/>
              </a:rPr>
              <a:t>}],</a:t>
            </a:r>
            <a:endParaRPr lang="en-US" sz="2400" dirty="0">
              <a:latin typeface="Lucida Console" panose="020B0609040504020204" pitchFamily="49" charset="0"/>
            </a:endParaRPr>
          </a:p>
          <a:p>
            <a:r>
              <a:rPr lang="en-US" sz="2400" dirty="0">
                <a:latin typeface="Lucida Console" panose="020B0609040504020204" pitchFamily="49" charset="0"/>
              </a:rPr>
              <a:t>  "out</a:t>
            </a:r>
            <a:r>
              <a:rPr lang="en-US" sz="2400" dirty="0" smtClean="0">
                <a:latin typeface="Lucida Console" panose="020B0609040504020204" pitchFamily="49" charset="0"/>
              </a:rPr>
              <a:t>":[{</a:t>
            </a:r>
            <a:endParaRPr lang="en-US" sz="2400" dirty="0">
              <a:latin typeface="Lucida Console" panose="020B0609040504020204" pitchFamily="49" charset="0"/>
            </a:endParaRPr>
          </a:p>
          <a:p>
            <a:r>
              <a:rPr lang="en-US" sz="2400" dirty="0">
                <a:latin typeface="Lucida Console" panose="020B0609040504020204" pitchFamily="49" charset="0"/>
              </a:rPr>
              <a:t>      "value":"0.71430000",</a:t>
            </a:r>
          </a:p>
          <a:p>
            <a:r>
              <a:rPr lang="en-US" sz="2400" dirty="0">
                <a:latin typeface="Lucida Console" panose="020B0609040504020204" pitchFamily="49" charset="0"/>
              </a:rPr>
              <a:t>      "</a:t>
            </a:r>
            <a:r>
              <a:rPr lang="en-US" sz="2400" dirty="0" err="1">
                <a:latin typeface="Lucida Console" panose="020B0609040504020204" pitchFamily="49" charset="0"/>
              </a:rPr>
              <a:t>scriptPubKey</a:t>
            </a:r>
            <a:r>
              <a:rPr lang="en-US" sz="2400" dirty="0">
                <a:latin typeface="Lucida Console" panose="020B0609040504020204" pitchFamily="49" charset="0"/>
              </a:rPr>
              <a:t>":"OP_DUP OP_HASH160 </a:t>
            </a:r>
            <a:r>
              <a:rPr lang="en-US" sz="2400" dirty="0" smtClean="0">
                <a:latin typeface="Lucida Console" panose="020B0609040504020204" pitchFamily="49" charset="0"/>
              </a:rPr>
              <a:t>99fa78c49d99f58c8dd… </a:t>
            </a:r>
            <a:r>
              <a:rPr lang="en-US" sz="2400" dirty="0">
                <a:latin typeface="Lucida Console" panose="020B0609040504020204" pitchFamily="49" charset="0"/>
              </a:rPr>
              <a:t>OP_EQUALVERIFY OP_CHECKSIG"</a:t>
            </a:r>
          </a:p>
          <a:p>
            <a:r>
              <a:rPr lang="en-US" sz="2400" dirty="0">
                <a:latin typeface="Lucida Console" panose="020B0609040504020204" pitchFamily="49" charset="0"/>
              </a:rPr>
              <a:t>  </a:t>
            </a:r>
            <a:r>
              <a:rPr lang="en-US" sz="2400" dirty="0" smtClean="0">
                <a:latin typeface="Lucida Console" panose="020B0609040504020204" pitchFamily="49" charset="0"/>
              </a:rPr>
              <a:t>}]</a:t>
            </a:r>
            <a:endParaRPr lang="en-US" sz="2400" dirty="0">
              <a:latin typeface="Lucida Console" panose="020B0609040504020204" pitchFamily="49" charset="0"/>
            </a:endParaRPr>
          </a:p>
          <a:p>
            <a:r>
              <a:rPr lang="en-US" sz="2400" dirty="0">
                <a:latin typeface="Lucida Console" panose="020B06090405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217731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l-GR" dirty="0" smtClean="0"/>
              <a:t>Διπλοξοδεύω</a:t>
            </a:r>
            <a:endParaRPr lang="el-GR" dirty="0"/>
          </a:p>
        </p:txBody>
      </p:sp>
      <p:sp>
        <p:nvSpPr>
          <p:cNvPr id="4" name="Oval 3"/>
          <p:cNvSpPr/>
          <p:nvPr/>
        </p:nvSpPr>
        <p:spPr>
          <a:xfrm>
            <a:off x="1213779" y="2463037"/>
            <a:ext cx="304800" cy="3048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1518579" y="2082037"/>
            <a:ext cx="1143000" cy="533400"/>
          </a:xfrm>
          <a:prstGeom prst="straightConnector1">
            <a:avLst/>
          </a:prstGeom>
          <a:ln w="1905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/>
          <p:cNvSpPr/>
          <p:nvPr/>
        </p:nvSpPr>
        <p:spPr>
          <a:xfrm>
            <a:off x="2661579" y="1896979"/>
            <a:ext cx="304800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7" name="Oval 6"/>
          <p:cNvSpPr/>
          <p:nvPr/>
        </p:nvSpPr>
        <p:spPr>
          <a:xfrm>
            <a:off x="5709579" y="2920237"/>
            <a:ext cx="304800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8" name="Oval 7"/>
          <p:cNvSpPr/>
          <p:nvPr/>
        </p:nvSpPr>
        <p:spPr>
          <a:xfrm>
            <a:off x="3194979" y="3682237"/>
            <a:ext cx="304800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9" name="Oval 8"/>
          <p:cNvSpPr/>
          <p:nvPr/>
        </p:nvSpPr>
        <p:spPr>
          <a:xfrm>
            <a:off x="3804579" y="1940521"/>
            <a:ext cx="304800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1" name="Oval 10"/>
          <p:cNvSpPr/>
          <p:nvPr/>
        </p:nvSpPr>
        <p:spPr>
          <a:xfrm>
            <a:off x="7614579" y="1918749"/>
            <a:ext cx="304800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2" name="Oval 11"/>
          <p:cNvSpPr/>
          <p:nvPr/>
        </p:nvSpPr>
        <p:spPr>
          <a:xfrm>
            <a:off x="5023779" y="5511037"/>
            <a:ext cx="304800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3" name="Oval 12"/>
          <p:cNvSpPr/>
          <p:nvPr/>
        </p:nvSpPr>
        <p:spPr>
          <a:xfrm>
            <a:off x="7462179" y="3377437"/>
            <a:ext cx="304800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4" name="Oval 13"/>
          <p:cNvSpPr/>
          <p:nvPr/>
        </p:nvSpPr>
        <p:spPr>
          <a:xfrm>
            <a:off x="2509179" y="5968237"/>
            <a:ext cx="304800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cxnSp>
        <p:nvCxnSpPr>
          <p:cNvPr id="15" name="Straight Arrow Connector 14"/>
          <p:cNvCxnSpPr>
            <a:stCxn id="4" idx="4"/>
          </p:cNvCxnSpPr>
          <p:nvPr/>
        </p:nvCxnSpPr>
        <p:spPr>
          <a:xfrm flipH="1">
            <a:off x="1257322" y="2767837"/>
            <a:ext cx="108857" cy="1752600"/>
          </a:xfrm>
          <a:prstGeom prst="straightConnector1">
            <a:avLst/>
          </a:prstGeom>
          <a:ln w="1905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9" idx="4"/>
            <a:endCxn id="8" idx="0"/>
          </p:cNvCxnSpPr>
          <p:nvPr/>
        </p:nvCxnSpPr>
        <p:spPr>
          <a:xfrm flipH="1">
            <a:off x="3347379" y="2245321"/>
            <a:ext cx="609600" cy="1436916"/>
          </a:xfrm>
          <a:prstGeom prst="straightConnector1">
            <a:avLst/>
          </a:prstGeom>
          <a:ln w="1905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endCxn id="12" idx="0"/>
          </p:cNvCxnSpPr>
          <p:nvPr/>
        </p:nvCxnSpPr>
        <p:spPr>
          <a:xfrm flipH="1">
            <a:off x="5176179" y="3225037"/>
            <a:ext cx="685801" cy="2286000"/>
          </a:xfrm>
          <a:prstGeom prst="straightConnector1">
            <a:avLst/>
          </a:prstGeom>
          <a:ln w="1905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1" idx="3"/>
          </p:cNvCxnSpPr>
          <p:nvPr/>
        </p:nvCxnSpPr>
        <p:spPr>
          <a:xfrm flipH="1">
            <a:off x="2813979" y="2178912"/>
            <a:ext cx="4845237" cy="3789325"/>
          </a:xfrm>
          <a:prstGeom prst="straightConnector1">
            <a:avLst/>
          </a:prstGeom>
          <a:ln w="1905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endCxn id="9" idx="2"/>
          </p:cNvCxnSpPr>
          <p:nvPr/>
        </p:nvCxnSpPr>
        <p:spPr>
          <a:xfrm>
            <a:off x="2966380" y="2071149"/>
            <a:ext cx="838199" cy="21772"/>
          </a:xfrm>
          <a:prstGeom prst="straightConnector1">
            <a:avLst/>
          </a:prstGeom>
          <a:ln w="1905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endCxn id="14" idx="0"/>
          </p:cNvCxnSpPr>
          <p:nvPr/>
        </p:nvCxnSpPr>
        <p:spPr>
          <a:xfrm>
            <a:off x="1409722" y="4857112"/>
            <a:ext cx="1251857" cy="1111125"/>
          </a:xfrm>
          <a:prstGeom prst="straightConnector1">
            <a:avLst/>
          </a:prstGeom>
          <a:ln w="1905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3" idx="3"/>
            <a:endCxn id="12" idx="6"/>
          </p:cNvCxnSpPr>
          <p:nvPr/>
        </p:nvCxnSpPr>
        <p:spPr>
          <a:xfrm flipH="1">
            <a:off x="5328579" y="3637600"/>
            <a:ext cx="2178237" cy="2025837"/>
          </a:xfrm>
          <a:prstGeom prst="straightConnector1">
            <a:avLst/>
          </a:prstGeom>
          <a:ln w="1905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endCxn id="13" idx="0"/>
          </p:cNvCxnSpPr>
          <p:nvPr/>
        </p:nvCxnSpPr>
        <p:spPr>
          <a:xfrm flipH="1">
            <a:off x="7614579" y="2245321"/>
            <a:ext cx="152400" cy="1132116"/>
          </a:xfrm>
          <a:prstGeom prst="straightConnector1">
            <a:avLst/>
          </a:prstGeom>
          <a:ln w="1905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9" idx="5"/>
            <a:endCxn id="7" idx="1"/>
          </p:cNvCxnSpPr>
          <p:nvPr/>
        </p:nvCxnSpPr>
        <p:spPr>
          <a:xfrm>
            <a:off x="4064742" y="2200684"/>
            <a:ext cx="1689474" cy="764190"/>
          </a:xfrm>
          <a:prstGeom prst="straightConnector1">
            <a:avLst/>
          </a:prstGeom>
          <a:ln w="1905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endCxn id="12" idx="1"/>
          </p:cNvCxnSpPr>
          <p:nvPr/>
        </p:nvCxnSpPr>
        <p:spPr>
          <a:xfrm>
            <a:off x="3499779" y="4051569"/>
            <a:ext cx="1568637" cy="1504105"/>
          </a:xfrm>
          <a:prstGeom prst="straightConnector1">
            <a:avLst/>
          </a:prstGeom>
          <a:ln w="1905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266722" y="4487780"/>
            <a:ext cx="711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 smtClean="0"/>
              <a:t>Νίκος</a:t>
            </a:r>
            <a:endParaRPr lang="el-GR" dirty="0"/>
          </a:p>
        </p:txBody>
      </p:sp>
      <p:sp>
        <p:nvSpPr>
          <p:cNvPr id="38" name="TextBox 37"/>
          <p:cNvSpPr txBox="1"/>
          <p:nvPr/>
        </p:nvSpPr>
        <p:spPr>
          <a:xfrm>
            <a:off x="622236" y="2138233"/>
            <a:ext cx="545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b="1" dirty="0" smtClean="0"/>
              <a:t>Εύη</a:t>
            </a:r>
            <a:endParaRPr lang="el-GR" b="1" dirty="0"/>
          </a:p>
        </p:txBody>
      </p:sp>
      <p:sp>
        <p:nvSpPr>
          <p:cNvPr id="47" name="TextBox 46"/>
          <p:cNvSpPr txBox="1"/>
          <p:nvPr/>
        </p:nvSpPr>
        <p:spPr>
          <a:xfrm>
            <a:off x="2830329" y="1448487"/>
            <a:ext cx="857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 smtClean="0"/>
              <a:t>Πέτρος</a:t>
            </a:r>
            <a:endParaRPr lang="el-GR" dirty="0"/>
          </a:p>
        </p:txBody>
      </p:sp>
      <p:sp>
        <p:nvSpPr>
          <p:cNvPr id="48" name="Oval 47"/>
          <p:cNvSpPr/>
          <p:nvPr/>
        </p:nvSpPr>
        <p:spPr>
          <a:xfrm>
            <a:off x="1104922" y="4520046"/>
            <a:ext cx="304800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cxnSp>
        <p:nvCxnSpPr>
          <p:cNvPr id="52" name="Straight Arrow Connector 51"/>
          <p:cNvCxnSpPr/>
          <p:nvPr/>
        </p:nvCxnSpPr>
        <p:spPr>
          <a:xfrm flipV="1">
            <a:off x="1518579" y="2049379"/>
            <a:ext cx="571500" cy="299358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 flipH="1">
            <a:off x="1104922" y="2920237"/>
            <a:ext cx="65336" cy="717363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 rot="16726297">
            <a:off x="-195276" y="3187111"/>
            <a:ext cx="1693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 smtClean="0"/>
              <a:t>Πάρε 12</a:t>
            </a:r>
            <a:r>
              <a:rPr lang="en-US" dirty="0" err="1" smtClean="0"/>
              <a:t>mBTC</a:t>
            </a:r>
            <a:endParaRPr lang="el-GR" dirty="0"/>
          </a:p>
        </p:txBody>
      </p:sp>
      <p:sp>
        <p:nvSpPr>
          <p:cNvPr id="56" name="TextBox 55"/>
          <p:cNvSpPr txBox="1"/>
          <p:nvPr/>
        </p:nvSpPr>
        <p:spPr>
          <a:xfrm rot="20070764">
            <a:off x="751414" y="1371744"/>
            <a:ext cx="2470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 smtClean="0"/>
              <a:t>Πάρε</a:t>
            </a:r>
            <a:r>
              <a:rPr lang="en-US" dirty="0" smtClean="0"/>
              <a:t> </a:t>
            </a:r>
            <a:r>
              <a:rPr lang="el-GR" b="1" dirty="0" smtClean="0">
                <a:solidFill>
                  <a:srgbClr val="FF0000"/>
                </a:solidFill>
              </a:rPr>
              <a:t>τα ίδια </a:t>
            </a:r>
            <a:r>
              <a:rPr lang="el-GR" dirty="0" smtClean="0"/>
              <a:t>12</a:t>
            </a:r>
            <a:r>
              <a:rPr lang="en-US" dirty="0" err="1" smtClean="0"/>
              <a:t>mBTC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2543568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  <p:bldP spid="56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Διπλό ξόδεμα</a:t>
            </a:r>
            <a:endParaRPr lang="el-G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371599"/>
          </a:xfrm>
        </p:spPr>
        <p:txBody>
          <a:bodyPr/>
          <a:lstStyle/>
          <a:p>
            <a:r>
              <a:rPr lang="el-GR" dirty="0" smtClean="0"/>
              <a:t>Ανεπιθύμητο</a:t>
            </a:r>
          </a:p>
          <a:p>
            <a:r>
              <a:rPr lang="el-GR" dirty="0" smtClean="0"/>
              <a:t>Πώς μπορεί να αποτραπεί;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61999" y="2895600"/>
            <a:ext cx="792480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l-GR" sz="2800" dirty="0" smtClean="0"/>
          </a:p>
          <a:p>
            <a:pPr algn="ctr"/>
            <a:r>
              <a:rPr lang="el-GR" sz="2800" dirty="0" smtClean="0"/>
              <a:t>Έγκυρες συναλλαγές</a:t>
            </a:r>
          </a:p>
          <a:p>
            <a:pPr algn="ctr"/>
            <a:r>
              <a:rPr lang="en-US" sz="2800" dirty="0" smtClean="0"/>
              <a:t>=</a:t>
            </a:r>
            <a:endParaRPr lang="el-GR" sz="2800" dirty="0" smtClean="0"/>
          </a:p>
          <a:p>
            <a:pPr algn="ctr"/>
            <a:r>
              <a:rPr lang="el-GR" sz="2800" dirty="0" smtClean="0"/>
              <a:t>Συναλλαγές που </a:t>
            </a:r>
            <a:r>
              <a:rPr lang="el-GR" sz="2800" b="1" dirty="0" smtClean="0"/>
              <a:t>δεν </a:t>
            </a:r>
            <a:r>
              <a:rPr lang="el-GR" sz="2800" dirty="0" smtClean="0"/>
              <a:t>έχουν γίνει &gt;= </a:t>
            </a:r>
            <a:r>
              <a:rPr lang="el-GR" sz="2800" b="1" dirty="0" smtClean="0"/>
              <a:t>δύο </a:t>
            </a:r>
            <a:r>
              <a:rPr lang="el-GR" sz="2800" dirty="0" smtClean="0"/>
              <a:t>φορές;</a:t>
            </a:r>
          </a:p>
          <a:p>
            <a:endParaRPr lang="el-GR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1545580" y="5660571"/>
            <a:ext cx="6357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b="1" dirty="0" smtClean="0"/>
              <a:t>Αυτό μου επιτρέπει να ακυρώσω μία συναλλαγή που δεν θέλω!</a:t>
            </a:r>
            <a:endParaRPr lang="el-GR" b="1" dirty="0"/>
          </a:p>
        </p:txBody>
      </p:sp>
    </p:spTree>
    <p:extLst>
      <p:ext uri="{BB962C8B-B14F-4D97-AF65-F5344CB8AC3E}">
        <p14:creationId xmlns:p14="http://schemas.microsoft.com/office/powerpoint/2010/main" val="2655837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Το βέλος του χρόνου</a:t>
            </a:r>
            <a:endParaRPr lang="el-G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b="1" dirty="0" smtClean="0"/>
              <a:t>Έγκυρη </a:t>
            </a:r>
            <a:r>
              <a:rPr lang="el-GR" dirty="0" smtClean="0"/>
              <a:t>είναι η </a:t>
            </a:r>
            <a:r>
              <a:rPr lang="el-GR" b="1" dirty="0" smtClean="0"/>
              <a:t>πρώτη </a:t>
            </a:r>
            <a:r>
              <a:rPr lang="el-GR" dirty="0" smtClean="0"/>
              <a:t>συναλλαγή που έγινε από αυτό τον κρίκο της αλυσίδας</a:t>
            </a:r>
            <a:endParaRPr lang="en-US" dirty="0" smtClean="0"/>
          </a:p>
          <a:p>
            <a:r>
              <a:rPr lang="el-GR" b="1" dirty="0" smtClean="0"/>
              <a:t>Μετέπειτα </a:t>
            </a:r>
            <a:r>
              <a:rPr lang="el-GR" dirty="0" smtClean="0"/>
              <a:t>συναλλαγές είναι </a:t>
            </a:r>
            <a:r>
              <a:rPr lang="el-GR" b="1" dirty="0" smtClean="0"/>
              <a:t>άκυρες</a:t>
            </a:r>
            <a:endParaRPr lang="el-GR" b="1" dirty="0"/>
          </a:p>
        </p:txBody>
      </p:sp>
    </p:spTree>
    <p:extLst>
      <p:ext uri="{BB962C8B-B14F-4D97-AF65-F5344CB8AC3E}">
        <p14:creationId xmlns:p14="http://schemas.microsoft.com/office/powerpoint/2010/main" val="2269698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Το βέλος του χρόνου</a:t>
            </a:r>
            <a:endParaRPr lang="el-G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b="1" dirty="0" smtClean="0"/>
              <a:t>Πότε </a:t>
            </a:r>
            <a:r>
              <a:rPr lang="el-GR" dirty="0" smtClean="0"/>
              <a:t>έγινε μία συναλλαγή;</a:t>
            </a:r>
          </a:p>
          <a:p>
            <a:r>
              <a:rPr lang="el-GR" dirty="0" smtClean="0"/>
              <a:t>Δεν μπορώ να στηριχθώ στην υπογραφή</a:t>
            </a:r>
          </a:p>
          <a:p>
            <a:r>
              <a:rPr lang="el-GR" dirty="0" smtClean="0"/>
              <a:t>Η ημερομηνία μπορεί να είναι ψεύτικη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1683640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Blocks</a:t>
            </a:r>
            <a:endParaRPr lang="el-G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24400"/>
          </a:xfrm>
        </p:spPr>
        <p:txBody>
          <a:bodyPr>
            <a:normAutofit/>
          </a:bodyPr>
          <a:lstStyle/>
          <a:p>
            <a:r>
              <a:rPr lang="el-GR" dirty="0" smtClean="0"/>
              <a:t>Οι πιο πρόσφατες συναλλαγές περιλαμβάνονται σε ένα </a:t>
            </a:r>
            <a:r>
              <a:rPr lang="en-US" b="1" dirty="0" smtClean="0"/>
              <a:t>block</a:t>
            </a:r>
            <a:endParaRPr lang="el-GR" b="1" dirty="0" smtClean="0"/>
          </a:p>
          <a:p>
            <a:r>
              <a:rPr lang="el-GR" dirty="0" smtClean="0"/>
              <a:t>Υπολογίζεται </a:t>
            </a:r>
            <a:r>
              <a:rPr lang="el-GR" b="1" dirty="0" smtClean="0"/>
              <a:t>το </a:t>
            </a:r>
            <a:r>
              <a:rPr lang="en-US" b="1" dirty="0" smtClean="0"/>
              <a:t>hash </a:t>
            </a:r>
            <a:r>
              <a:rPr lang="el-GR" dirty="0" smtClean="0"/>
              <a:t>κάθε </a:t>
            </a:r>
            <a:r>
              <a:rPr lang="en-US" dirty="0" smtClean="0"/>
              <a:t>block</a:t>
            </a:r>
          </a:p>
          <a:p>
            <a:r>
              <a:rPr lang="el-GR" dirty="0" smtClean="0"/>
              <a:t>Κάθε νέο</a:t>
            </a:r>
            <a:r>
              <a:rPr lang="en-US" dirty="0" smtClean="0"/>
              <a:t> block </a:t>
            </a:r>
            <a:r>
              <a:rPr lang="el-GR" dirty="0" smtClean="0"/>
              <a:t>περιέχει το </a:t>
            </a:r>
            <a:r>
              <a:rPr lang="en-US" b="1" dirty="0" smtClean="0"/>
              <a:t>hash </a:t>
            </a:r>
            <a:r>
              <a:rPr lang="el-GR" dirty="0" smtClean="0"/>
              <a:t>του προηγούμενου</a:t>
            </a:r>
          </a:p>
          <a:p>
            <a:r>
              <a:rPr lang="el-GR" dirty="0" smtClean="0"/>
              <a:t>Κάθε </a:t>
            </a:r>
            <a:r>
              <a:rPr lang="en-US" dirty="0" smtClean="0"/>
              <a:t>block </a:t>
            </a:r>
            <a:r>
              <a:rPr lang="el-GR" dirty="0" smtClean="0"/>
              <a:t>δημοσιεύεται</a:t>
            </a:r>
            <a:endParaRPr lang="en-US" dirty="0" smtClean="0"/>
          </a:p>
          <a:p>
            <a:r>
              <a:rPr lang="el-GR" dirty="0" smtClean="0"/>
              <a:t>Κάθε επόμενο </a:t>
            </a:r>
            <a:r>
              <a:rPr lang="en-US" dirty="0" smtClean="0"/>
              <a:t>block </a:t>
            </a:r>
            <a:r>
              <a:rPr lang="el-GR" dirty="0" smtClean="0"/>
              <a:t>είναι στο </a:t>
            </a:r>
            <a:r>
              <a:rPr lang="el-GR" b="1" dirty="0" smtClean="0"/>
              <a:t>μέλλον</a:t>
            </a:r>
            <a:r>
              <a:rPr lang="el-GR" dirty="0" smtClean="0"/>
              <a:t> σε σχέση με προηγούμενο</a:t>
            </a:r>
          </a:p>
          <a:p>
            <a:pPr lvl="1"/>
            <a:r>
              <a:rPr lang="el-GR" dirty="0" smtClean="0"/>
              <a:t>Αλλιώς </a:t>
            </a:r>
            <a:r>
              <a:rPr lang="el-GR" b="1" dirty="0" smtClean="0"/>
              <a:t>δεν θα μπορούσε </a:t>
            </a:r>
            <a:r>
              <a:rPr lang="el-GR" dirty="0" smtClean="0"/>
              <a:t>να ξέρει το </a:t>
            </a:r>
            <a:r>
              <a:rPr lang="en-US" dirty="0" smtClean="0"/>
              <a:t>hash </a:t>
            </a:r>
            <a:r>
              <a:rPr lang="el-GR" dirty="0" smtClean="0"/>
              <a:t>του</a:t>
            </a:r>
            <a:endParaRPr lang="en-US" dirty="0"/>
          </a:p>
          <a:p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3795586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2667000"/>
            <a:ext cx="6045200" cy="167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 rot="16200000">
            <a:off x="7919752" y="3124870"/>
            <a:ext cx="21466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 smtClean="0"/>
              <a:t>Image ©Satoshi </a:t>
            </a:r>
            <a:r>
              <a:rPr lang="en-US" sz="1400" dirty="0" err="1" smtClean="0"/>
              <a:t>Nakamoto</a:t>
            </a:r>
            <a:endParaRPr lang="el-GR" sz="1400" dirty="0"/>
          </a:p>
        </p:txBody>
      </p:sp>
    </p:spTree>
    <p:extLst>
      <p:ext uri="{BB962C8B-B14F-4D97-AF65-F5344CB8AC3E}">
        <p14:creationId xmlns:p14="http://schemas.microsoft.com/office/powerpoint/2010/main" val="3844177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Όσο ξεκινάμε...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 smtClean="0"/>
              <a:t>Κατεβάστε &amp; εγκαταστήστε το </a:t>
            </a:r>
            <a:r>
              <a:rPr lang="en-US" dirty="0" err="1" smtClean="0"/>
              <a:t>multibit</a:t>
            </a:r>
            <a:endParaRPr lang="en-US" dirty="0" smtClean="0"/>
          </a:p>
          <a:p>
            <a:r>
              <a:rPr lang="en-US" dirty="0">
                <a:hlinkClick r:id="rId2"/>
              </a:rPr>
              <a:t>https://multibit.org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</p:txBody>
      </p:sp>
      <p:pic>
        <p:nvPicPr>
          <p:cNvPr id="1026" name="Picture 2" descr="https://multibit.org/images/common/banne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5334000"/>
            <a:ext cx="7858125" cy="885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8299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Ποιος θα δημιουργήσει τα </a:t>
            </a:r>
            <a:r>
              <a:rPr lang="en-US" dirty="0" smtClean="0"/>
              <a:t>blocks?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 smtClean="0"/>
              <a:t>Θα μπορούσε να υπάρχει μία έμπιστη αρχή</a:t>
            </a:r>
          </a:p>
          <a:p>
            <a:pPr lvl="1"/>
            <a:r>
              <a:rPr lang="el-GR" dirty="0" smtClean="0"/>
              <a:t>Δε μας αρέσουν οι έμπιστες αρχές </a:t>
            </a:r>
            <a:r>
              <a:rPr lang="en-US" dirty="0" smtClean="0">
                <a:sym typeface="Wingdings" panose="05000000000000000000" pitchFamily="2" charset="2"/>
              </a:rPr>
              <a:t></a:t>
            </a:r>
          </a:p>
          <a:p>
            <a:pPr lvl="1"/>
            <a:r>
              <a:rPr lang="el-GR" dirty="0" smtClean="0">
                <a:sym typeface="Wingdings" panose="05000000000000000000" pitchFamily="2" charset="2"/>
              </a:rPr>
              <a:t>Δεν είναι αποκεντρωμένο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743308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l-GR" dirty="0" smtClean="0"/>
              <a:t>Αν αφήσουμε τον καθένα να το κάνει μόνος του...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28800"/>
            <a:ext cx="8229600" cy="4876800"/>
          </a:xfrm>
        </p:spPr>
        <p:txBody>
          <a:bodyPr/>
          <a:lstStyle/>
          <a:p>
            <a:r>
              <a:rPr lang="el-GR" dirty="0" smtClean="0"/>
              <a:t>Θα μπορούσε κάποιος να φτιάξει τεχνητά </a:t>
            </a:r>
            <a:r>
              <a:rPr lang="en-US" dirty="0" smtClean="0"/>
              <a:t>blocks</a:t>
            </a:r>
          </a:p>
          <a:p>
            <a:r>
              <a:rPr lang="el-GR" dirty="0" smtClean="0"/>
              <a:t>Και να συνδέσει το καθένα με το προηγούμενό του</a:t>
            </a:r>
          </a:p>
          <a:p>
            <a:r>
              <a:rPr lang="el-GR" dirty="0" smtClean="0"/>
              <a:t>Έτσι θα μπορούσε και πάλι να διπλοξοδέψει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8664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Proof-of-work</a:t>
            </a:r>
            <a:endParaRPr lang="el-G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 smtClean="0"/>
              <a:t>Τα </a:t>
            </a:r>
            <a:r>
              <a:rPr lang="en-US" dirty="0" smtClean="0"/>
              <a:t>blocks </a:t>
            </a:r>
            <a:r>
              <a:rPr lang="el-GR" dirty="0" smtClean="0"/>
              <a:t>υπολογίζονται στα </a:t>
            </a:r>
            <a:r>
              <a:rPr lang="en-US" dirty="0" smtClean="0"/>
              <a:t>nodes </a:t>
            </a:r>
            <a:r>
              <a:rPr lang="el-GR" dirty="0" smtClean="0"/>
              <a:t>και γίνονται </a:t>
            </a:r>
            <a:r>
              <a:rPr lang="en-US" dirty="0" smtClean="0"/>
              <a:t>broadcast</a:t>
            </a:r>
          </a:p>
          <a:p>
            <a:r>
              <a:rPr lang="el-GR" dirty="0" smtClean="0"/>
              <a:t>Εισάγουμε μία </a:t>
            </a:r>
            <a:r>
              <a:rPr lang="el-GR" b="1" dirty="0" smtClean="0"/>
              <a:t>τεχνητή δυσκολία </a:t>
            </a:r>
            <a:r>
              <a:rPr lang="el-GR" dirty="0" smtClean="0"/>
              <a:t>δημιουργίας </a:t>
            </a:r>
            <a:r>
              <a:rPr lang="en-US" dirty="0" smtClean="0"/>
              <a:t>block</a:t>
            </a:r>
          </a:p>
          <a:p>
            <a:r>
              <a:rPr lang="el-GR" dirty="0" smtClean="0"/>
              <a:t>Έτσι ένα </a:t>
            </a:r>
            <a:r>
              <a:rPr lang="en-US" dirty="0" smtClean="0"/>
              <a:t>block </a:t>
            </a:r>
            <a:r>
              <a:rPr lang="el-GR" dirty="0" smtClean="0"/>
              <a:t>είναι </a:t>
            </a:r>
            <a:r>
              <a:rPr lang="el-GR" b="1" dirty="0" smtClean="0"/>
              <a:t>δύσκολο </a:t>
            </a:r>
            <a:r>
              <a:rPr lang="el-GR" dirty="0" smtClean="0"/>
              <a:t>να δημιουργηθεί</a:t>
            </a:r>
          </a:p>
        </p:txBody>
      </p:sp>
    </p:spTree>
    <p:extLst>
      <p:ext uri="{BB962C8B-B14F-4D97-AF65-F5344CB8AC3E}">
        <p14:creationId xmlns:p14="http://schemas.microsoft.com/office/powerpoint/2010/main" val="3877260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8100" y="2647950"/>
            <a:ext cx="6526213" cy="1562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 rot="16200000">
            <a:off x="7919752" y="3124870"/>
            <a:ext cx="21466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 smtClean="0"/>
              <a:t>Image ©Satoshi </a:t>
            </a:r>
            <a:r>
              <a:rPr lang="en-US" sz="1400" dirty="0" err="1" smtClean="0"/>
              <a:t>Nakamoto</a:t>
            </a:r>
            <a:endParaRPr lang="el-GR" sz="1400" dirty="0"/>
          </a:p>
        </p:txBody>
      </p:sp>
    </p:spTree>
    <p:extLst>
      <p:ext uri="{BB962C8B-B14F-4D97-AF65-F5344CB8AC3E}">
        <p14:creationId xmlns:p14="http://schemas.microsoft.com/office/powerpoint/2010/main" val="3552180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38200"/>
            <a:ext cx="8229600" cy="5287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 smtClean="0"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nonce </a:t>
            </a:r>
            <a:r>
              <a:rPr lang="en-US" sz="2800" dirty="0" smtClean="0">
                <a:latin typeface="DejaVu Sans Mono" pitchFamily="49" charset="0"/>
                <a:ea typeface="DejaVu Sans Mono" pitchFamily="49" charset="0"/>
                <a:cs typeface="DejaVu Sans Mono" pitchFamily="49" charset="0"/>
                <a:sym typeface="Wingdings" pitchFamily="2" charset="2"/>
              </a:rPr>
              <a:t> 000000</a:t>
            </a:r>
          </a:p>
          <a:p>
            <a:pPr marL="0" indent="0">
              <a:buNone/>
            </a:pPr>
            <a:r>
              <a:rPr lang="en-US" sz="2800" dirty="0" smtClean="0">
                <a:latin typeface="DejaVu Sans Mono" pitchFamily="49" charset="0"/>
                <a:ea typeface="DejaVu Sans Mono" pitchFamily="49" charset="0"/>
                <a:cs typeface="DejaVu Sans Mono" pitchFamily="49" charset="0"/>
                <a:sym typeface="Wingdings" pitchFamily="2" charset="2"/>
              </a:rPr>
              <a:t>while H( block || nonce ) </a:t>
            </a:r>
            <a:r>
              <a:rPr lang="en-US" sz="2800" dirty="0">
                <a:latin typeface="DejaVu Sans Mono" pitchFamily="49" charset="0"/>
                <a:ea typeface="DejaVu Sans Mono" pitchFamily="49" charset="0"/>
                <a:cs typeface="DejaVu Sans Mono" pitchFamily="49" charset="0"/>
                <a:sym typeface="Wingdings" pitchFamily="2" charset="2"/>
              </a:rPr>
              <a:t>&lt;</a:t>
            </a:r>
            <a:r>
              <a:rPr lang="en-US" sz="2800" dirty="0" smtClean="0"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sz="2800" dirty="0" smtClean="0">
                <a:latin typeface="DejaVu Sans Mono" pitchFamily="49" charset="0"/>
                <a:ea typeface="DejaVu Sans Mono" pitchFamily="49" charset="0"/>
                <a:cs typeface="DejaVu Sans Mono" pitchFamily="49" charset="0"/>
                <a:sym typeface="Wingdings" pitchFamily="2" charset="2"/>
              </a:rPr>
              <a:t>100000:</a:t>
            </a:r>
          </a:p>
          <a:p>
            <a:pPr marL="0" indent="0">
              <a:buNone/>
            </a:pPr>
            <a:r>
              <a:rPr lang="en-US" sz="2800" dirty="0">
                <a:latin typeface="DejaVu Sans Mono" pitchFamily="49" charset="0"/>
                <a:ea typeface="DejaVu Sans Mono" pitchFamily="49" charset="0"/>
                <a:cs typeface="DejaVu Sans Mono" pitchFamily="49" charset="0"/>
                <a:sym typeface="Wingdings" pitchFamily="2" charset="2"/>
              </a:rPr>
              <a:t> </a:t>
            </a:r>
            <a:r>
              <a:rPr lang="en-US" sz="2800" dirty="0" smtClean="0">
                <a:latin typeface="DejaVu Sans Mono" pitchFamily="49" charset="0"/>
                <a:ea typeface="DejaVu Sans Mono" pitchFamily="49" charset="0"/>
                <a:cs typeface="DejaVu Sans Mono" pitchFamily="49" charset="0"/>
                <a:sym typeface="Wingdings" pitchFamily="2" charset="2"/>
              </a:rPr>
              <a:t>   nonce  nonce + 1</a:t>
            </a:r>
          </a:p>
          <a:p>
            <a:pPr marL="0" indent="0">
              <a:buNone/>
            </a:pPr>
            <a:endParaRPr lang="en-US" sz="2800" dirty="0">
              <a:latin typeface="DejaVu Sans Mono" pitchFamily="49" charset="0"/>
              <a:ea typeface="DejaVu Sans Mono" pitchFamily="49" charset="0"/>
              <a:cs typeface="DejaVu Sans Mono" pitchFamily="49" charset="0"/>
              <a:sym typeface="Wingdings" pitchFamily="2" charset="2"/>
            </a:endParaRPr>
          </a:p>
          <a:p>
            <a:pPr marL="0" indent="0">
              <a:buNone/>
            </a:pPr>
            <a:r>
              <a:rPr lang="en-US" sz="2800" dirty="0" smtClean="0">
                <a:latin typeface="DejaVu Sans Mono" pitchFamily="49" charset="0"/>
                <a:ea typeface="DejaVu Sans Mono" pitchFamily="49" charset="0"/>
                <a:cs typeface="DejaVu Sans Mono" pitchFamily="49" charset="0"/>
                <a:sym typeface="Wingdings" pitchFamily="2" charset="2"/>
              </a:rPr>
              <a:t>broadcast( block )</a:t>
            </a:r>
          </a:p>
        </p:txBody>
      </p:sp>
      <p:sp>
        <p:nvSpPr>
          <p:cNvPr id="2" name="Oval 1"/>
          <p:cNvSpPr/>
          <p:nvPr/>
        </p:nvSpPr>
        <p:spPr>
          <a:xfrm>
            <a:off x="6324600" y="1219200"/>
            <a:ext cx="1676400" cy="7620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6019800" y="2002971"/>
            <a:ext cx="990600" cy="165462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419600" y="3657600"/>
            <a:ext cx="312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FF0000"/>
                </a:solidFill>
              </a:rPr>
              <a:t>Difficulty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9643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36937"/>
            <a:ext cx="8229600" cy="1143000"/>
          </a:xfrm>
        </p:spPr>
        <p:txBody>
          <a:bodyPr/>
          <a:lstStyle/>
          <a:p>
            <a:r>
              <a:rPr lang="el-GR" dirty="0" smtClean="0"/>
              <a:t>Απόδειξη εργασίας</a:t>
            </a:r>
            <a:endParaRPr lang="el-G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76400"/>
            <a:ext cx="8229600" cy="4449763"/>
          </a:xfrm>
        </p:spPr>
        <p:txBody>
          <a:bodyPr/>
          <a:lstStyle/>
          <a:p>
            <a:r>
              <a:rPr lang="el-GR" dirty="0" smtClean="0"/>
              <a:t>Κάθε </a:t>
            </a:r>
            <a:r>
              <a:rPr lang="en-US" dirty="0" smtClean="0"/>
              <a:t>block </a:t>
            </a:r>
            <a:r>
              <a:rPr lang="el-GR" b="1" dirty="0" smtClean="0"/>
              <a:t>πιστοποιεί</a:t>
            </a:r>
            <a:r>
              <a:rPr lang="el-GR" dirty="0" smtClean="0"/>
              <a:t> τις συναλλαγές που περιέχει</a:t>
            </a:r>
          </a:p>
          <a:p>
            <a:r>
              <a:rPr lang="el-GR" dirty="0" smtClean="0"/>
              <a:t>Δημιουργείται μία αλυσίδα από </a:t>
            </a:r>
            <a:r>
              <a:rPr lang="en-US" dirty="0" smtClean="0"/>
              <a:t>blocks</a:t>
            </a:r>
          </a:p>
          <a:p>
            <a:r>
              <a:rPr lang="el-GR" dirty="0" smtClean="0"/>
              <a:t>Όλα τα έγκυρα </a:t>
            </a:r>
            <a:r>
              <a:rPr lang="en-US" dirty="0" smtClean="0"/>
              <a:t>blocks </a:t>
            </a:r>
            <a:r>
              <a:rPr lang="el-GR" dirty="0" smtClean="0"/>
              <a:t>κληρονομούν </a:t>
            </a:r>
            <a:r>
              <a:rPr lang="el-GR" dirty="0" smtClean="0"/>
              <a:t>από το </a:t>
            </a:r>
            <a:r>
              <a:rPr lang="en-US" dirty="0" smtClean="0"/>
              <a:t>genesis</a:t>
            </a:r>
          </a:p>
        </p:txBody>
      </p:sp>
      <p:pic>
        <p:nvPicPr>
          <p:cNvPr id="14338" name="Picture 2" descr="https://en.bitcoin.it/w/images/en/d/df/Blockchai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3557454" y="2614746"/>
            <a:ext cx="1718735" cy="4566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/>
          <p:cNvCxnSpPr>
            <a:stCxn id="6" idx="3"/>
          </p:cNvCxnSpPr>
          <p:nvPr/>
        </p:nvCxnSpPr>
        <p:spPr>
          <a:xfrm flipV="1">
            <a:off x="1729676" y="4648200"/>
            <a:ext cx="403923" cy="138500"/>
          </a:xfrm>
          <a:prstGeom prst="straightConnector1">
            <a:avLst/>
          </a:prstGeom>
          <a:ln w="2857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85800" y="4463534"/>
            <a:ext cx="10438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B050"/>
                </a:solidFill>
              </a:rPr>
              <a:t>genesis</a:t>
            </a:r>
          </a:p>
          <a:p>
            <a:r>
              <a:rPr lang="en-US" b="1" dirty="0" smtClean="0">
                <a:solidFill>
                  <a:srgbClr val="00B050"/>
                </a:solidFill>
              </a:rPr>
              <a:t>(2009)</a:t>
            </a:r>
            <a:endParaRPr lang="el-GR" b="1" dirty="0">
              <a:solidFill>
                <a:srgbClr val="00B050"/>
              </a:solidFill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6710930" y="4647597"/>
            <a:ext cx="538956" cy="1"/>
          </a:xfrm>
          <a:prstGeom prst="straightConnector1">
            <a:avLst/>
          </a:prstGeom>
          <a:ln w="2857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249886" y="4431268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b="1" dirty="0" smtClean="0">
                <a:solidFill>
                  <a:srgbClr val="00B050"/>
                </a:solidFill>
              </a:rPr>
              <a:t>σήμερα</a:t>
            </a:r>
            <a:endParaRPr lang="el-GR" b="1" dirty="0">
              <a:solidFill>
                <a:srgbClr val="00B05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 rot="16200000">
            <a:off x="8265678" y="3124870"/>
            <a:ext cx="14548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 smtClean="0"/>
              <a:t>Image ©</a:t>
            </a:r>
            <a:r>
              <a:rPr lang="en-US" sz="1400" dirty="0" err="1" smtClean="0"/>
              <a:t>theymos</a:t>
            </a:r>
            <a:endParaRPr lang="el-GR" sz="1400" dirty="0"/>
          </a:p>
        </p:txBody>
      </p:sp>
    </p:spTree>
    <p:extLst>
      <p:ext uri="{BB962C8B-B14F-4D97-AF65-F5344CB8AC3E}">
        <p14:creationId xmlns:p14="http://schemas.microsoft.com/office/powerpoint/2010/main" val="480171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Blockchain</a:t>
            </a:r>
            <a:endParaRPr lang="en-US" dirty="0"/>
          </a:p>
        </p:txBody>
      </p:sp>
      <p:pic>
        <p:nvPicPr>
          <p:cNvPr id="4" name="Picture 2" descr="https://en.bitcoin.it/w/images/en/d/df/Blockchai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3712632" y="1395546"/>
            <a:ext cx="1718735" cy="4566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70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76200" y="0"/>
            <a:ext cx="93726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8922"/>
            <a:ext cx="9144000" cy="4260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341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Απόδειξη εργασίας</a:t>
            </a:r>
            <a:endParaRPr lang="el-G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 smtClean="0"/>
              <a:t>Όλοι οι κόμβοι προσπαθούν να βρουν το </a:t>
            </a:r>
            <a:r>
              <a:rPr lang="en-US" dirty="0" smtClean="0"/>
              <a:t>block</a:t>
            </a:r>
            <a:endParaRPr lang="el-GR" dirty="0" smtClean="0"/>
          </a:p>
          <a:p>
            <a:r>
              <a:rPr lang="el-GR" dirty="0" smtClean="0"/>
              <a:t>Ο πρώτος κόμβος που θα το βρει το δημοσιεύει</a:t>
            </a:r>
          </a:p>
          <a:p>
            <a:r>
              <a:rPr lang="el-GR" dirty="0" smtClean="0"/>
              <a:t>Το επόμενο </a:t>
            </a:r>
            <a:r>
              <a:rPr lang="en-US" dirty="0" smtClean="0"/>
              <a:t>block </a:t>
            </a:r>
            <a:r>
              <a:rPr lang="el-GR" dirty="0" smtClean="0"/>
              <a:t>συνεχίζει από εκεί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4120546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Πιστοποίηση συναλλαγών</a:t>
            </a:r>
            <a:endParaRPr lang="el-G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 smtClean="0"/>
              <a:t>Η συναλλαγή </a:t>
            </a:r>
            <a:r>
              <a:rPr lang="el-GR" b="1" dirty="0" smtClean="0"/>
              <a:t>πιστοποιείται </a:t>
            </a:r>
            <a:r>
              <a:rPr lang="el-GR" dirty="0" smtClean="0"/>
              <a:t>όταν μπει στο επόμενο </a:t>
            </a:r>
            <a:r>
              <a:rPr lang="en-US" dirty="0" smtClean="0"/>
              <a:t>block</a:t>
            </a:r>
          </a:p>
          <a:p>
            <a:r>
              <a:rPr lang="el-GR" dirty="0" smtClean="0"/>
              <a:t>Γίνεται </a:t>
            </a:r>
            <a:r>
              <a:rPr lang="el-GR" b="1" dirty="0" smtClean="0"/>
              <a:t>εκθετικά δύσκολο </a:t>
            </a:r>
            <a:r>
              <a:rPr lang="el-GR" dirty="0" smtClean="0"/>
              <a:t>να δημιουργηθούν ψεύτικα </a:t>
            </a:r>
            <a:r>
              <a:rPr lang="en-US" dirty="0" smtClean="0"/>
              <a:t>blocks </a:t>
            </a:r>
            <a:r>
              <a:rPr lang="el-GR" dirty="0" smtClean="0"/>
              <a:t>αργότερα</a:t>
            </a:r>
          </a:p>
          <a:p>
            <a:r>
              <a:rPr lang="el-GR" dirty="0" smtClean="0"/>
              <a:t>Κάθε επόμενο </a:t>
            </a:r>
            <a:r>
              <a:rPr lang="en-US" dirty="0" smtClean="0"/>
              <a:t>block </a:t>
            </a:r>
            <a:r>
              <a:rPr lang="el-GR" b="1" dirty="0" smtClean="0"/>
              <a:t>διασφαλίζει </a:t>
            </a:r>
            <a:r>
              <a:rPr lang="el-GR" dirty="0" smtClean="0"/>
              <a:t>όλα τα προηγούμενα</a:t>
            </a:r>
            <a:endParaRPr lang="en-US" dirty="0" smtClean="0"/>
          </a:p>
          <a:p>
            <a:r>
              <a:rPr lang="el-GR" dirty="0" smtClean="0"/>
              <a:t>Αλλαγή σε κάποια συναλλαγή σημαίνει αλλαγή σε όλα τα επόμενα </a:t>
            </a:r>
            <a:r>
              <a:rPr lang="en-US" dirty="0" smtClean="0"/>
              <a:t>blocks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1225551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Τι είναι το </a:t>
            </a:r>
            <a:r>
              <a:rPr lang="en-US" dirty="0" err="1" smtClean="0"/>
              <a:t>bitcoin</a:t>
            </a:r>
            <a:r>
              <a:rPr lang="en-US" dirty="0" smtClean="0"/>
              <a:t>?</a:t>
            </a:r>
            <a:endParaRPr lang="el-G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b="1" dirty="0" smtClean="0"/>
              <a:t>Ψηφιακό νόμισμα</a:t>
            </a:r>
            <a:endParaRPr lang="el-GR" dirty="0"/>
          </a:p>
          <a:p>
            <a:r>
              <a:rPr lang="el-GR" dirty="0" smtClean="0"/>
              <a:t>Για αληθινές </a:t>
            </a:r>
            <a:r>
              <a:rPr lang="el-GR" b="1" dirty="0" smtClean="0"/>
              <a:t>αγορές</a:t>
            </a:r>
          </a:p>
          <a:p>
            <a:pPr lvl="1"/>
            <a:r>
              <a:rPr lang="en-US" b="1" dirty="0" smtClean="0"/>
              <a:t>Online</a:t>
            </a:r>
          </a:p>
          <a:p>
            <a:pPr lvl="1"/>
            <a:r>
              <a:rPr lang="el-GR" b="1" dirty="0" smtClean="0"/>
              <a:t>Από κοντά</a:t>
            </a:r>
          </a:p>
          <a:p>
            <a:r>
              <a:rPr lang="el-GR" b="1" dirty="0" smtClean="0"/>
              <a:t>Αντικαταστάτης </a:t>
            </a:r>
            <a:r>
              <a:rPr lang="el-GR" dirty="0" smtClean="0"/>
              <a:t>(?) του </a:t>
            </a:r>
            <a:r>
              <a:rPr lang="el-GR" b="1" dirty="0" smtClean="0"/>
              <a:t>€ </a:t>
            </a:r>
            <a:r>
              <a:rPr lang="el-GR" dirty="0" smtClean="0"/>
              <a:t>και του </a:t>
            </a:r>
            <a:r>
              <a:rPr lang="el-GR" b="1" dirty="0" smtClean="0"/>
              <a:t>$</a:t>
            </a:r>
          </a:p>
        </p:txBody>
      </p:sp>
      <p:pic>
        <p:nvPicPr>
          <p:cNvPr id="10242" name="Picture 2" descr="http://www.paranormalknowledge.com/wp-content/uploads/2009/07/money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0" y="4267200"/>
            <a:ext cx="3276600" cy="327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4286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Πιστοποίηση συναλλαγών</a:t>
            </a:r>
            <a:endParaRPr lang="el-G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 smtClean="0"/>
              <a:t>Κακόβουλος κόμβος χρειάζεται την πλειοψηφία</a:t>
            </a:r>
            <a:r>
              <a:rPr lang="en-US" dirty="0" smtClean="0"/>
              <a:t> </a:t>
            </a:r>
            <a:r>
              <a:rPr lang="el-GR" dirty="0" smtClean="0"/>
              <a:t>της </a:t>
            </a:r>
            <a:r>
              <a:rPr lang="en-US" dirty="0" smtClean="0"/>
              <a:t>CPU </a:t>
            </a:r>
            <a:r>
              <a:rPr lang="el-GR" dirty="0" smtClean="0"/>
              <a:t>του δικτύου για να παρέμβει</a:t>
            </a:r>
          </a:p>
          <a:p>
            <a:r>
              <a:rPr lang="el-GR" dirty="0" smtClean="0"/>
              <a:t>Η παρέμβαση γίνεται </a:t>
            </a:r>
            <a:r>
              <a:rPr lang="el-GR" b="1" dirty="0" smtClean="0"/>
              <a:t>εκθετικά </a:t>
            </a:r>
            <a:r>
              <a:rPr lang="el-GR" dirty="0" smtClean="0"/>
              <a:t>δύσκολη όσο περνάει ο χρόνος μετά από μία συναλλαγή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868412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3337" y="685800"/>
            <a:ext cx="8229600" cy="1143000"/>
          </a:xfrm>
        </p:spPr>
        <p:txBody>
          <a:bodyPr/>
          <a:lstStyle/>
          <a:p>
            <a:r>
              <a:rPr lang="el-GR" dirty="0" smtClean="0"/>
              <a:t>Εξόρυξη </a:t>
            </a:r>
            <a:r>
              <a:rPr lang="en-US" dirty="0" err="1" smtClean="0"/>
              <a:t>bitcoin</a:t>
            </a:r>
            <a:endParaRPr lang="el-G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3337" y="1819161"/>
            <a:ext cx="8229600" cy="4525963"/>
          </a:xfrm>
        </p:spPr>
        <p:txBody>
          <a:bodyPr/>
          <a:lstStyle/>
          <a:p>
            <a:r>
              <a:rPr lang="el-GR" dirty="0" smtClean="0"/>
              <a:t>Δημιουργία </a:t>
            </a:r>
            <a:r>
              <a:rPr lang="en-US" dirty="0" smtClean="0"/>
              <a:t>block </a:t>
            </a:r>
            <a:r>
              <a:rPr lang="el-GR" dirty="0" smtClean="0"/>
              <a:t>= Κέρδη σε </a:t>
            </a:r>
            <a:r>
              <a:rPr lang="en-US" dirty="0" err="1" smtClean="0"/>
              <a:t>bitcoin</a:t>
            </a:r>
            <a:r>
              <a:rPr lang="el-GR" dirty="0" smtClean="0"/>
              <a:t> για το δημιουργό</a:t>
            </a:r>
            <a:endParaRPr lang="en-US" dirty="0" smtClean="0"/>
          </a:p>
          <a:p>
            <a:r>
              <a:rPr lang="el-GR" dirty="0" smtClean="0"/>
              <a:t>Ελεγχόμενος πληθωρισμός από το δίκτυο</a:t>
            </a:r>
            <a:endParaRPr lang="en-US" dirty="0" smtClean="0"/>
          </a:p>
          <a:p>
            <a:r>
              <a:rPr lang="el-GR" dirty="0" smtClean="0"/>
              <a:t>Σήμερα: </a:t>
            </a:r>
            <a:r>
              <a:rPr lang="en-US" dirty="0" smtClean="0"/>
              <a:t>25BTC </a:t>
            </a:r>
            <a:r>
              <a:rPr lang="el-GR" dirty="0" smtClean="0"/>
              <a:t>/ </a:t>
            </a:r>
            <a:r>
              <a:rPr lang="en-US" dirty="0" smtClean="0"/>
              <a:t>block</a:t>
            </a:r>
          </a:p>
          <a:p>
            <a:r>
              <a:rPr lang="el-GR" dirty="0" smtClean="0"/>
              <a:t>Ο μόνος τρόπος παραγωγής </a:t>
            </a:r>
            <a:r>
              <a:rPr lang="en-US" dirty="0" err="1" smtClean="0"/>
              <a:t>bitcoin</a:t>
            </a:r>
            <a:endParaRPr lang="en-US" dirty="0" smtClean="0"/>
          </a:p>
          <a:p>
            <a:r>
              <a:rPr lang="en-US" dirty="0" smtClean="0"/>
              <a:t>Reward = 25BTC / block </a:t>
            </a:r>
            <a:r>
              <a:rPr lang="el-GR" dirty="0" smtClean="0"/>
              <a:t>υποδιπλασιάζεται κάθε 4 χρόνια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01907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Difficulty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 smtClean="0"/>
              <a:t>Υπολογίζεται συλλογικά από το δίκτυο</a:t>
            </a:r>
          </a:p>
          <a:p>
            <a:r>
              <a:rPr lang="el-GR" dirty="0" smtClean="0"/>
              <a:t>Αλλάζει κάθε βδομάδα</a:t>
            </a:r>
          </a:p>
          <a:p>
            <a:r>
              <a:rPr lang="el-GR" dirty="0" smtClean="0"/>
              <a:t>Προκύπτει από τη συνολική </a:t>
            </a:r>
            <a:r>
              <a:rPr lang="en-US" dirty="0" smtClean="0"/>
              <a:t>CPU </a:t>
            </a:r>
            <a:r>
              <a:rPr lang="el-GR" dirty="0" smtClean="0"/>
              <a:t>δύναμη του δικτύου</a:t>
            </a:r>
          </a:p>
          <a:p>
            <a:r>
              <a:rPr lang="el-GR" dirty="0" smtClean="0"/>
              <a:t>Ορίζεται έτσι ώστε κάθε </a:t>
            </a:r>
            <a:r>
              <a:rPr lang="en-US" dirty="0" smtClean="0"/>
              <a:t>block </a:t>
            </a:r>
            <a:r>
              <a:rPr lang="el-GR" dirty="0" smtClean="0"/>
              <a:t>να παίρνει 10 λεπτά</a:t>
            </a:r>
            <a:endParaRPr lang="en-US" dirty="0" smtClean="0"/>
          </a:p>
          <a:p>
            <a:r>
              <a:rPr lang="el-GR" dirty="0"/>
              <a:t>Αυτή τη στιγμή: </a:t>
            </a:r>
            <a:r>
              <a:rPr lang="el-GR" dirty="0" smtClean="0"/>
              <a:t>3,129,573,175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709823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685800"/>
            <a:ext cx="8458200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290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File:Total bitcoins over tim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304799"/>
            <a:ext cx="7848600" cy="6357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 rot="16200000">
            <a:off x="8265678" y="3124870"/>
            <a:ext cx="14548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 smtClean="0"/>
              <a:t>Image ©</a:t>
            </a:r>
            <a:r>
              <a:rPr lang="en-US" sz="1400" dirty="0" err="1" smtClean="0"/>
              <a:t>theymos</a:t>
            </a:r>
            <a:endParaRPr lang="el-GR" sz="1400" dirty="0"/>
          </a:p>
        </p:txBody>
      </p:sp>
    </p:spTree>
    <p:extLst>
      <p:ext uri="{BB962C8B-B14F-4D97-AF65-F5344CB8AC3E}">
        <p14:creationId xmlns:p14="http://schemas.microsoft.com/office/powerpoint/2010/main" val="2637163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Υποδιαιρέσεις </a:t>
            </a:r>
            <a:r>
              <a:rPr lang="en-US" dirty="0" err="1" smtClean="0"/>
              <a:t>bitcoin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 smtClean="0"/>
              <a:t>1 </a:t>
            </a:r>
            <a:r>
              <a:rPr lang="en-US" dirty="0" smtClean="0"/>
              <a:t>BTC </a:t>
            </a:r>
            <a:r>
              <a:rPr lang="el-GR" dirty="0" smtClean="0"/>
              <a:t>μπορεί να διαιρεθεί σε:</a:t>
            </a:r>
          </a:p>
          <a:p>
            <a:r>
              <a:rPr lang="el-GR" dirty="0" smtClean="0"/>
              <a:t>Μέχρι 10</a:t>
            </a:r>
            <a:r>
              <a:rPr lang="el-GR" baseline="30000" dirty="0" smtClean="0"/>
              <a:t>8</a:t>
            </a:r>
            <a:r>
              <a:rPr lang="el-GR" dirty="0" smtClean="0"/>
              <a:t> κομμάτια</a:t>
            </a:r>
          </a:p>
          <a:p>
            <a:r>
              <a:rPr lang="el-GR" dirty="0"/>
              <a:t>Α</a:t>
            </a:r>
            <a:r>
              <a:rPr lang="el-GR" dirty="0" smtClean="0"/>
              <a:t>ξίας 10</a:t>
            </a:r>
            <a:r>
              <a:rPr lang="el-GR" baseline="30000" dirty="0" smtClean="0"/>
              <a:t>-8</a:t>
            </a:r>
            <a:r>
              <a:rPr lang="el-GR" dirty="0" smtClean="0"/>
              <a:t> </a:t>
            </a:r>
            <a:r>
              <a:rPr lang="en-US" dirty="0" smtClean="0"/>
              <a:t>BTC </a:t>
            </a:r>
            <a:r>
              <a:rPr lang="el-GR" dirty="0" smtClean="0"/>
              <a:t>το καθένα</a:t>
            </a:r>
            <a:endParaRPr lang="el-GR" baseline="30000" dirty="0" smtClean="0"/>
          </a:p>
        </p:txBody>
      </p:sp>
    </p:spTree>
    <p:extLst>
      <p:ext uri="{BB962C8B-B14F-4D97-AF65-F5344CB8AC3E}">
        <p14:creationId xmlns:p14="http://schemas.microsoft.com/office/powerpoint/2010/main" val="369332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Πόσο αξίζει ένα </a:t>
            </a:r>
            <a:r>
              <a:rPr lang="en-US" dirty="0" err="1" smtClean="0"/>
              <a:t>bitcoin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 smtClean="0"/>
              <a:t>Όπως και το €, όσο θεωρούμε ότι αξίζει</a:t>
            </a:r>
          </a:p>
          <a:p>
            <a:r>
              <a:rPr lang="el-GR" dirty="0" smtClean="0"/>
              <a:t>Σήμερα: </a:t>
            </a:r>
            <a:r>
              <a:rPr lang="en-US" dirty="0" smtClean="0"/>
              <a:t>1 BTC = 429</a:t>
            </a:r>
            <a:r>
              <a:rPr lang="el-GR" dirty="0" smtClean="0"/>
              <a:t>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4901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Πώς αποκτώ </a:t>
            </a:r>
            <a:r>
              <a:rPr lang="en-US" dirty="0" err="1" smtClean="0"/>
              <a:t>bitcoin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 smtClean="0"/>
              <a:t>Κάνω </a:t>
            </a:r>
            <a:r>
              <a:rPr lang="en-US" dirty="0" smtClean="0"/>
              <a:t>mining</a:t>
            </a:r>
          </a:p>
          <a:p>
            <a:pPr lvl="1"/>
            <a:r>
              <a:rPr lang="el-GR" dirty="0" smtClean="0"/>
              <a:t>Μη πρακτικό στις μέρες μας</a:t>
            </a:r>
          </a:p>
          <a:p>
            <a:pPr lvl="1"/>
            <a:r>
              <a:rPr lang="el-GR" dirty="0" smtClean="0"/>
              <a:t>Εκτός αν θέλεις να αφιερώσεις όλη τη ζωή σου και ένα σημαντικό κεφάλαιο χρημάτων σε αυτό</a:t>
            </a:r>
          </a:p>
          <a:p>
            <a:r>
              <a:rPr lang="el-GR" dirty="0" smtClean="0"/>
              <a:t>Αγοράζω από άλλους που έχουν </a:t>
            </a:r>
            <a:r>
              <a:rPr lang="en-US" dirty="0" smtClean="0"/>
              <a:t>BTC </a:t>
            </a:r>
            <a:r>
              <a:rPr lang="el-GR" dirty="0" smtClean="0"/>
              <a:t>με € ή $</a:t>
            </a:r>
            <a:endParaRPr lang="en-US" dirty="0" smtClean="0"/>
          </a:p>
          <a:p>
            <a:pPr lvl="1"/>
            <a:r>
              <a:rPr lang="el-GR" dirty="0" smtClean="0"/>
              <a:t>Καλές τιμές, αλλά χρειάζεται προσοχή</a:t>
            </a:r>
          </a:p>
          <a:p>
            <a:r>
              <a:rPr lang="el-GR" dirty="0" smtClean="0"/>
              <a:t>Αγοράζω από ιδιωτικές τράπεζες που πουλάνε </a:t>
            </a:r>
            <a:r>
              <a:rPr lang="en-US" dirty="0" smtClean="0"/>
              <a:t>BTC</a:t>
            </a:r>
            <a:endParaRPr lang="el-GR" dirty="0" smtClean="0"/>
          </a:p>
          <a:p>
            <a:pPr lvl="1"/>
            <a:r>
              <a:rPr lang="el-GR" dirty="0" smtClean="0"/>
              <a:t>Συνήθως ασφαλέστερο</a:t>
            </a:r>
          </a:p>
          <a:p>
            <a:pPr lvl="1"/>
            <a:r>
              <a:rPr lang="el-GR" dirty="0" smtClean="0"/>
              <a:t>Κρατάνε προμήθεια</a:t>
            </a:r>
            <a:endParaRPr lang="en-US" dirty="0" smtClean="0"/>
          </a:p>
          <a:p>
            <a:r>
              <a:rPr lang="el-GR" dirty="0" smtClean="0"/>
              <a:t>Πουλάω κάποιο αντικείμενο για </a:t>
            </a:r>
            <a:r>
              <a:rPr lang="en-US" dirty="0" smtClean="0"/>
              <a:t>BTC</a:t>
            </a:r>
          </a:p>
          <a:p>
            <a:r>
              <a:rPr lang="el-GR" dirty="0" smtClean="0"/>
              <a:t>Δουλεύω για </a:t>
            </a:r>
            <a:r>
              <a:rPr lang="en-US" dirty="0" smtClean="0"/>
              <a:t>BTC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4874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Τεχνικές λεπτομέρειες</a:t>
            </a:r>
            <a:endParaRPr lang="el-G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 smtClean="0"/>
              <a:t>Ψηφιακές υπογραφές</a:t>
            </a:r>
          </a:p>
          <a:p>
            <a:pPr lvl="1"/>
            <a:r>
              <a:rPr lang="el-GR" dirty="0" smtClean="0"/>
              <a:t>Παραλλαγή σχήματος </a:t>
            </a:r>
            <a:r>
              <a:rPr lang="en-US" dirty="0" err="1" smtClean="0"/>
              <a:t>Elgamal</a:t>
            </a:r>
            <a:r>
              <a:rPr lang="en-US" dirty="0" smtClean="0"/>
              <a:t> (DSA) </a:t>
            </a:r>
            <a:r>
              <a:rPr lang="el-GR" dirty="0" smtClean="0"/>
              <a:t>διακριτού λογαρίθμου</a:t>
            </a:r>
            <a:endParaRPr lang="en-US" dirty="0" smtClean="0"/>
          </a:p>
          <a:p>
            <a:pPr lvl="1"/>
            <a:r>
              <a:rPr lang="el-GR" dirty="0" smtClean="0"/>
              <a:t>Με χρήση ελλειπτικών καμπυλών</a:t>
            </a:r>
            <a:endParaRPr lang="en-US" dirty="0" smtClean="0"/>
          </a:p>
          <a:p>
            <a:r>
              <a:rPr lang="en-US" dirty="0" smtClean="0"/>
              <a:t>Hash function</a:t>
            </a:r>
          </a:p>
          <a:p>
            <a:pPr lvl="1"/>
            <a:r>
              <a:rPr lang="en-US" dirty="0" smtClean="0"/>
              <a:t>SHA256( SHA256( _ ) )</a:t>
            </a:r>
          </a:p>
          <a:p>
            <a:r>
              <a:rPr lang="el-GR" dirty="0" smtClean="0"/>
              <a:t>Συνάρτηση εργασίας</a:t>
            </a:r>
          </a:p>
          <a:p>
            <a:pPr lvl="1"/>
            <a:r>
              <a:rPr lang="en-US" dirty="0" smtClean="0"/>
              <a:t>SHA256( _ )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626569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Το </a:t>
            </a:r>
            <a:r>
              <a:rPr lang="en-US" dirty="0" err="1" smtClean="0"/>
              <a:t>bitcoin</a:t>
            </a:r>
            <a:r>
              <a:rPr lang="el-GR" dirty="0" smtClean="0"/>
              <a:t> σήμερα</a:t>
            </a:r>
            <a:endParaRPr lang="el-G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l-GR" dirty="0" smtClean="0"/>
              <a:t>17 Φεβρουαρίου 2012</a:t>
            </a:r>
            <a:r>
              <a:rPr lang="en-US" dirty="0" smtClean="0"/>
              <a:t>:</a:t>
            </a:r>
          </a:p>
          <a:p>
            <a:r>
              <a:rPr lang="en-US" dirty="0" smtClean="0"/>
              <a:t>1</a:t>
            </a:r>
            <a:r>
              <a:rPr lang="el-GR" dirty="0" smtClean="0"/>
              <a:t>67</a:t>
            </a:r>
            <a:r>
              <a:rPr lang="en-US" dirty="0" smtClean="0"/>
              <a:t>,000 blocks</a:t>
            </a:r>
          </a:p>
          <a:p>
            <a:r>
              <a:rPr lang="en-US" dirty="0" smtClean="0"/>
              <a:t>1BTC = 3.27</a:t>
            </a:r>
            <a:r>
              <a:rPr lang="el-GR" dirty="0" smtClean="0"/>
              <a:t>€</a:t>
            </a:r>
            <a:endParaRPr lang="en-US" dirty="0"/>
          </a:p>
          <a:p>
            <a:r>
              <a:rPr lang="en-US" dirty="0" smtClean="0"/>
              <a:t>8.3</a:t>
            </a:r>
            <a:r>
              <a:rPr lang="el-GR" dirty="0" smtClean="0"/>
              <a:t>Μ</a:t>
            </a:r>
            <a:r>
              <a:rPr lang="en-US" dirty="0" smtClean="0"/>
              <a:t> BTC </a:t>
            </a:r>
            <a:r>
              <a:rPr lang="el-GR" dirty="0" smtClean="0"/>
              <a:t>σε κυκλοφορία</a:t>
            </a:r>
            <a:endParaRPr lang="en-US" dirty="0" smtClean="0"/>
          </a:p>
          <a:p>
            <a:r>
              <a:rPr lang="en-US" b="1" dirty="0" smtClean="0"/>
              <a:t>27,000,000</a:t>
            </a:r>
            <a:r>
              <a:rPr lang="el-GR" b="1" dirty="0" smtClean="0"/>
              <a:t>€ σε κυκλοφορία</a:t>
            </a:r>
            <a:endParaRPr lang="en-US" b="1" dirty="0" smtClean="0"/>
          </a:p>
          <a:p>
            <a:r>
              <a:rPr lang="el-GR" dirty="0" smtClean="0"/>
              <a:t>Συχνότητα </a:t>
            </a:r>
            <a:r>
              <a:rPr lang="en-US" dirty="0" smtClean="0"/>
              <a:t>hashing </a:t>
            </a:r>
            <a:r>
              <a:rPr lang="el-GR" dirty="0" smtClean="0"/>
              <a:t>δικτύου</a:t>
            </a:r>
            <a:r>
              <a:rPr lang="en-US" dirty="0" smtClean="0"/>
              <a:t> = 9THz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 smtClean="0"/>
              <a:t>9 </a:t>
            </a:r>
            <a:r>
              <a:rPr lang="el-GR" dirty="0" smtClean="0"/>
              <a:t>Απριλίου 2013:</a:t>
            </a:r>
          </a:p>
          <a:p>
            <a:r>
              <a:rPr lang="en-US" dirty="0" smtClean="0"/>
              <a:t>1BTC = 73</a:t>
            </a:r>
            <a:r>
              <a:rPr lang="el-GR" dirty="0" smtClean="0"/>
              <a:t>€</a:t>
            </a:r>
          </a:p>
          <a:p>
            <a:pPr marL="0" indent="0">
              <a:buNone/>
            </a:pPr>
            <a:endParaRPr lang="el-GR" dirty="0" smtClean="0"/>
          </a:p>
          <a:p>
            <a:pPr marL="0" indent="0">
              <a:buNone/>
            </a:pPr>
            <a:r>
              <a:rPr lang="en-US" dirty="0" smtClean="0"/>
              <a:t>27 </a:t>
            </a:r>
            <a:r>
              <a:rPr lang="el-GR" dirty="0" smtClean="0"/>
              <a:t>Μαϊου 2014:</a:t>
            </a:r>
          </a:p>
          <a:p>
            <a:r>
              <a:rPr lang="en-US" dirty="0" smtClean="0"/>
              <a:t>302</a:t>
            </a:r>
            <a:r>
              <a:rPr lang="el-GR" dirty="0" smtClean="0"/>
              <a:t>,000 </a:t>
            </a:r>
            <a:r>
              <a:rPr lang="en-US" dirty="0" smtClean="0"/>
              <a:t>blocks</a:t>
            </a:r>
          </a:p>
          <a:p>
            <a:r>
              <a:rPr lang="en-US" dirty="0" smtClean="0"/>
              <a:t>1BTC = 429</a:t>
            </a:r>
            <a:r>
              <a:rPr lang="el-GR" dirty="0" smtClean="0"/>
              <a:t>€</a:t>
            </a:r>
          </a:p>
          <a:p>
            <a:r>
              <a:rPr lang="en-US" dirty="0" smtClean="0"/>
              <a:t>12</a:t>
            </a:r>
            <a:r>
              <a:rPr lang="el-GR" dirty="0" smtClean="0"/>
              <a:t>.</a:t>
            </a:r>
            <a:r>
              <a:rPr lang="en-US" dirty="0" smtClean="0"/>
              <a:t>8</a:t>
            </a:r>
            <a:r>
              <a:rPr lang="el-GR" dirty="0" smtClean="0"/>
              <a:t>Μ </a:t>
            </a:r>
            <a:r>
              <a:rPr lang="en-US" dirty="0" smtClean="0"/>
              <a:t>BTC </a:t>
            </a:r>
            <a:r>
              <a:rPr lang="el-GR" dirty="0" smtClean="0"/>
              <a:t>σε κυκλοφορία</a:t>
            </a:r>
          </a:p>
          <a:p>
            <a:r>
              <a:rPr lang="el-GR" b="1" dirty="0" smtClean="0"/>
              <a:t>5,</a:t>
            </a:r>
            <a:r>
              <a:rPr lang="en-US" b="1" dirty="0"/>
              <a:t>5</a:t>
            </a:r>
            <a:r>
              <a:rPr lang="el-GR" b="1" dirty="0" smtClean="0"/>
              <a:t>00,000,000€ σε κυκλοφορία </a:t>
            </a:r>
          </a:p>
          <a:p>
            <a:r>
              <a:rPr lang="el-GR" b="1" dirty="0" smtClean="0"/>
              <a:t>Συχνότητα </a:t>
            </a:r>
            <a:r>
              <a:rPr lang="en-US" b="1" dirty="0" smtClean="0"/>
              <a:t>hashing </a:t>
            </a:r>
            <a:r>
              <a:rPr lang="el-GR" b="1" dirty="0" smtClean="0"/>
              <a:t>δικτύου </a:t>
            </a:r>
            <a:r>
              <a:rPr lang="en-US" b="1" dirty="0" smtClean="0"/>
              <a:t>=</a:t>
            </a:r>
            <a:r>
              <a:rPr lang="el-GR" b="1" dirty="0" smtClean="0"/>
              <a:t> </a:t>
            </a:r>
            <a:r>
              <a:rPr lang="en-US" b="1" dirty="0" smtClean="0"/>
              <a:t>76,</a:t>
            </a:r>
            <a:r>
              <a:rPr lang="el-GR" b="1" dirty="0" smtClean="0"/>
              <a:t>000</a:t>
            </a:r>
            <a:r>
              <a:rPr lang="en-US" b="1" dirty="0" err="1" smtClean="0"/>
              <a:t>Thz</a:t>
            </a:r>
            <a:endParaRPr lang="el-GR" b="1" dirty="0"/>
          </a:p>
        </p:txBody>
      </p:sp>
    </p:spTree>
    <p:extLst>
      <p:ext uri="{BB962C8B-B14F-4D97-AF65-F5344CB8AC3E}">
        <p14:creationId xmlns:p14="http://schemas.microsoft.com/office/powerpoint/2010/main" val="857097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static.tvtropes.org/pmwiki/pub/images/Casper-Friendly-Ghost-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1514" y="457200"/>
            <a:ext cx="3276600" cy="2981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24200" y="347663"/>
            <a:ext cx="5181600" cy="1143000"/>
          </a:xfrm>
        </p:spPr>
        <p:txBody>
          <a:bodyPr/>
          <a:lstStyle/>
          <a:p>
            <a:pPr algn="l"/>
            <a:r>
              <a:rPr lang="el-GR" dirty="0" smtClean="0"/>
              <a:t>Ιστορία</a:t>
            </a:r>
            <a:endParaRPr lang="el-G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1490663"/>
            <a:ext cx="5791200" cy="4635500"/>
          </a:xfrm>
        </p:spPr>
        <p:txBody>
          <a:bodyPr>
            <a:normAutofit/>
          </a:bodyPr>
          <a:lstStyle/>
          <a:p>
            <a:r>
              <a:rPr lang="en-US" b="1" dirty="0" smtClean="0"/>
              <a:t>Wei Dai</a:t>
            </a:r>
            <a:r>
              <a:rPr lang="en-US" dirty="0" smtClean="0"/>
              <a:t>, 1998: “</a:t>
            </a:r>
            <a:r>
              <a:rPr lang="en-US" dirty="0" err="1" smtClean="0">
                <a:hlinkClick r:id="rId4"/>
              </a:rPr>
              <a:t>Bmoney</a:t>
            </a:r>
            <a:r>
              <a:rPr lang="en-US" dirty="0" smtClean="0"/>
              <a:t>” (</a:t>
            </a:r>
            <a:r>
              <a:rPr lang="en-US" dirty="0" err="1" smtClean="0"/>
              <a:t>cypherpunks</a:t>
            </a:r>
            <a:r>
              <a:rPr lang="en-US" dirty="0" smtClean="0"/>
              <a:t>)</a:t>
            </a:r>
          </a:p>
          <a:p>
            <a:r>
              <a:rPr lang="en-US" b="1" dirty="0"/>
              <a:t>Nick </a:t>
            </a:r>
            <a:r>
              <a:rPr lang="en-US" b="1" dirty="0" err="1"/>
              <a:t>Szabo</a:t>
            </a:r>
            <a:r>
              <a:rPr lang="en-US" dirty="0"/>
              <a:t>, </a:t>
            </a:r>
            <a:r>
              <a:rPr lang="en-US" dirty="0" smtClean="0"/>
              <a:t>2005: “Bit gold”</a:t>
            </a:r>
          </a:p>
          <a:p>
            <a:r>
              <a:rPr lang="en-US" b="1" dirty="0" smtClean="0"/>
              <a:t>Satoshi </a:t>
            </a:r>
            <a:r>
              <a:rPr lang="en-US" b="1" dirty="0" err="1" smtClean="0"/>
              <a:t>Nakamoto</a:t>
            </a:r>
            <a:r>
              <a:rPr lang="en-US" dirty="0" smtClean="0"/>
              <a:t>, 2008: ”</a:t>
            </a:r>
            <a:r>
              <a:rPr lang="en-US" u="sng" dirty="0" err="1" smtClean="0">
                <a:hlinkClick r:id="rId5"/>
              </a:rPr>
              <a:t>Bitcoin</a:t>
            </a:r>
            <a:r>
              <a:rPr lang="en-US" u="sng" dirty="0">
                <a:hlinkClick r:id="rId5"/>
              </a:rPr>
              <a:t>: A Peer-to-Peer Electronic Cash </a:t>
            </a:r>
            <a:r>
              <a:rPr lang="en-US" u="sng" dirty="0" smtClean="0">
                <a:hlinkClick r:id="rId5"/>
              </a:rPr>
              <a:t>System</a:t>
            </a:r>
            <a:r>
              <a:rPr lang="en-US" i="1" dirty="0" smtClean="0"/>
              <a:t>"</a:t>
            </a:r>
          </a:p>
          <a:p>
            <a:r>
              <a:rPr lang="en-US" dirty="0" smtClean="0"/>
              <a:t>2009: </a:t>
            </a:r>
            <a:r>
              <a:rPr lang="en-US" dirty="0" err="1" smtClean="0"/>
              <a:t>bitcoind</a:t>
            </a:r>
            <a:r>
              <a:rPr lang="en-US" dirty="0" smtClean="0"/>
              <a:t> </a:t>
            </a:r>
            <a:r>
              <a:rPr lang="en-US" b="1" dirty="0" smtClean="0"/>
              <a:t>open source</a:t>
            </a:r>
            <a:r>
              <a:rPr lang="en-US" dirty="0" smtClean="0"/>
              <a:t> </a:t>
            </a:r>
            <a:r>
              <a:rPr lang="el-GR" dirty="0" smtClean="0"/>
              <a:t>σε </a:t>
            </a:r>
            <a:r>
              <a:rPr lang="en-US" dirty="0" smtClean="0"/>
              <a:t>C++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474169" y="6549832"/>
            <a:ext cx="16807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 smtClean="0"/>
              <a:t>Casper ©Paramount</a:t>
            </a:r>
            <a:endParaRPr lang="el-GR" sz="1400" dirty="0"/>
          </a:p>
        </p:txBody>
      </p:sp>
    </p:spTree>
    <p:extLst>
      <p:ext uri="{BB962C8B-B14F-4D97-AF65-F5344CB8AC3E}">
        <p14:creationId xmlns:p14="http://schemas.microsoft.com/office/powerpoint/2010/main" val="2606516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2996952"/>
            <a:ext cx="8229600" cy="990600"/>
          </a:xfrm>
        </p:spPr>
        <p:txBody>
          <a:bodyPr/>
          <a:lstStyle/>
          <a:p>
            <a:pPr algn="ctr"/>
            <a:r>
              <a:rPr lang="en-US" dirty="0" err="1" smtClean="0"/>
              <a:t>Bitcoin</a:t>
            </a:r>
            <a:r>
              <a:rPr lang="en-US" dirty="0" smtClean="0"/>
              <a:t> </a:t>
            </a:r>
            <a:r>
              <a:rPr lang="el-GR" dirty="0" smtClean="0"/>
              <a:t>στην πράξη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0915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Πού αποθηκεύω </a:t>
            </a:r>
            <a:r>
              <a:rPr lang="en-US" dirty="0" err="1" smtClean="0"/>
              <a:t>bitcoins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 smtClean="0"/>
              <a:t>Στον υπολογιστή σου</a:t>
            </a:r>
          </a:p>
          <a:p>
            <a:r>
              <a:rPr lang="el-GR" dirty="0" smtClean="0"/>
              <a:t>Στο </a:t>
            </a:r>
            <a:r>
              <a:rPr lang="en-US" dirty="0" smtClean="0"/>
              <a:t>laptop </a:t>
            </a:r>
            <a:r>
              <a:rPr lang="el-GR" dirty="0" smtClean="0"/>
              <a:t>σου</a:t>
            </a:r>
          </a:p>
          <a:p>
            <a:r>
              <a:rPr lang="el-GR" dirty="0" smtClean="0"/>
              <a:t>Στο κινητό σου</a:t>
            </a:r>
          </a:p>
          <a:p>
            <a:r>
              <a:rPr lang="el-GR" dirty="0" smtClean="0"/>
              <a:t>Αποθηκεύονται σε πρόγραμμα που λέγεται «πορτοφόλι»</a:t>
            </a:r>
          </a:p>
        </p:txBody>
      </p:sp>
    </p:spTree>
    <p:extLst>
      <p:ext uri="{BB962C8B-B14F-4D97-AF65-F5344CB8AC3E}">
        <p14:creationId xmlns:p14="http://schemas.microsoft.com/office/powerpoint/2010/main" val="861124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Διευθύνσεις </a:t>
            </a:r>
            <a:r>
              <a:rPr lang="en-US" dirty="0" err="1" smtClean="0"/>
              <a:t>Bitcoin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 smtClean="0"/>
              <a:t>Κάθε </a:t>
            </a:r>
            <a:r>
              <a:rPr lang="en-US" dirty="0" smtClean="0"/>
              <a:t>client </a:t>
            </a:r>
            <a:r>
              <a:rPr lang="el-GR" dirty="0" smtClean="0"/>
              <a:t>φτιάχνει ένα πορτοφόλι</a:t>
            </a:r>
          </a:p>
          <a:p>
            <a:pPr marL="0" indent="0">
              <a:buNone/>
            </a:pPr>
            <a:endParaRPr lang="el-GR" dirty="0" smtClean="0"/>
          </a:p>
          <a:p>
            <a:r>
              <a:rPr lang="el-GR" dirty="0" smtClean="0"/>
              <a:t>Το πορτοφόλι περιέχει πολλαπλές διευθύνσεις</a:t>
            </a:r>
            <a:endParaRPr lang="el-GR" dirty="0"/>
          </a:p>
          <a:p>
            <a:pPr lvl="1"/>
            <a:r>
              <a:rPr lang="el-GR" dirty="0" smtClean="0"/>
              <a:t>Οι διευθύνσεις είναι δημόσια κλειδιά</a:t>
            </a:r>
          </a:p>
          <a:p>
            <a:pPr lvl="1"/>
            <a:r>
              <a:rPr lang="el-GR" dirty="0" smtClean="0"/>
              <a:t>Μπορούν να δημοσιευθούν με ασφάλεια</a:t>
            </a:r>
          </a:p>
          <a:p>
            <a:pPr lvl="1"/>
            <a:r>
              <a:rPr lang="el-GR" dirty="0" smtClean="0"/>
              <a:t>Ξεκινούν πάντα με ’1’</a:t>
            </a:r>
          </a:p>
          <a:p>
            <a:pPr lvl="1"/>
            <a:r>
              <a:rPr lang="el-GR" dirty="0" smtClean="0"/>
              <a:t>Είναι σαν αριθμοί λογαριασμών</a:t>
            </a:r>
          </a:p>
          <a:p>
            <a:pPr lvl="1"/>
            <a:r>
              <a:rPr lang="en-US" dirty="0" smtClean="0"/>
              <a:t>174aNr4bHZPbTgsm3xudqVKqjZYNPwKK28</a:t>
            </a:r>
            <a:endParaRPr lang="el-GR" dirty="0" smtClean="0"/>
          </a:p>
        </p:txBody>
      </p:sp>
    </p:spTree>
    <p:extLst>
      <p:ext uri="{BB962C8B-B14F-4D97-AF65-F5344CB8AC3E}">
        <p14:creationId xmlns:p14="http://schemas.microsoft.com/office/powerpoint/2010/main" val="368257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Ιδιωτικά κλειδιά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 smtClean="0"/>
              <a:t>Κάθε διεύθυνση έχει και ένα ιδιωτικό κλειδί</a:t>
            </a:r>
          </a:p>
          <a:p>
            <a:r>
              <a:rPr lang="el-GR" dirty="0" smtClean="0"/>
              <a:t>Αυτό αποθηκεύεται σε αρχείο</a:t>
            </a:r>
          </a:p>
          <a:p>
            <a:r>
              <a:rPr lang="el-GR" dirty="0" smtClean="0"/>
              <a:t>Δεν εμφανίζεται στην οθόνη</a:t>
            </a:r>
          </a:p>
          <a:p>
            <a:r>
              <a:rPr lang="el-GR" dirty="0" smtClean="0"/>
              <a:t>Οποιοσδήποτε αποκτήσει πρόσβαση στο ιδιωτικό κλειδί που αντιστοιχεί στην </a:t>
            </a:r>
            <a:r>
              <a:rPr lang="en-US" dirty="0" err="1" smtClean="0"/>
              <a:t>bitcoin</a:t>
            </a:r>
            <a:r>
              <a:rPr lang="en-US" dirty="0" smtClean="0"/>
              <a:t> </a:t>
            </a:r>
            <a:r>
              <a:rPr lang="el-GR" dirty="0" smtClean="0"/>
              <a:t>διεύθυνσή μας </a:t>
            </a:r>
            <a:r>
              <a:rPr lang="el-GR" b="1" dirty="0" smtClean="0"/>
              <a:t>έχει έλεγχο των χρημάτων μας</a:t>
            </a:r>
            <a:r>
              <a:rPr lang="el-GR" dirty="0" smtClean="0"/>
              <a:t>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0254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Όσο συνεχίζουμε...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 smtClean="0"/>
              <a:t>Κατεβάστε το </a:t>
            </a:r>
            <a:r>
              <a:rPr lang="en-US" dirty="0" err="1" smtClean="0"/>
              <a:t>Bitcoin</a:t>
            </a:r>
            <a:r>
              <a:rPr lang="en-US" dirty="0" smtClean="0"/>
              <a:t> Wallet </a:t>
            </a:r>
            <a:r>
              <a:rPr lang="el-GR" dirty="0" smtClean="0"/>
              <a:t>στο </a:t>
            </a:r>
            <a:r>
              <a:rPr lang="en-US" dirty="0" smtClean="0"/>
              <a:t>Android </a:t>
            </a:r>
            <a:r>
              <a:rPr lang="el-GR" dirty="0" smtClean="0"/>
              <a:t>σας</a:t>
            </a:r>
            <a:endParaRPr lang="en-US" dirty="0" smtClean="0"/>
          </a:p>
          <a:p>
            <a:r>
              <a:rPr lang="en-US" dirty="0" smtClean="0"/>
              <a:t>Play Store</a:t>
            </a:r>
          </a:p>
          <a:p>
            <a:r>
              <a:rPr lang="en-US" dirty="0" smtClean="0"/>
              <a:t>Andreas </a:t>
            </a:r>
            <a:r>
              <a:rPr lang="en-US" dirty="0" err="1" smtClean="0"/>
              <a:t>Schildbach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5716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Τύποι πορτοφολιών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b="1" dirty="0" smtClean="0"/>
              <a:t>Πλήρως τοπικό</a:t>
            </a:r>
          </a:p>
          <a:p>
            <a:r>
              <a:rPr lang="el-GR" dirty="0" smtClean="0"/>
              <a:t>Αποθηκεύεται μόνο στον υπολογιστή μας</a:t>
            </a:r>
          </a:p>
          <a:p>
            <a:r>
              <a:rPr lang="el-GR" dirty="0" smtClean="0"/>
              <a:t>Αρκετά ασφαλές</a:t>
            </a:r>
          </a:p>
          <a:p>
            <a:r>
              <a:rPr lang="el-GR" dirty="0" smtClean="0"/>
              <a:t>Αρκεί να διατηρούμε τον υπολογιστή μας ασφαλή</a:t>
            </a:r>
          </a:p>
          <a:p>
            <a:r>
              <a:rPr lang="el-GR" dirty="0" smtClean="0"/>
              <a:t>Σημαντικό να κρατάμε </a:t>
            </a:r>
            <a:r>
              <a:rPr lang="en-US" dirty="0" smtClean="0"/>
              <a:t>backups</a:t>
            </a:r>
          </a:p>
          <a:p>
            <a:r>
              <a:rPr lang="el-GR" dirty="0" smtClean="0"/>
              <a:t>π.χ. </a:t>
            </a:r>
            <a:r>
              <a:rPr lang="en-US" dirty="0" err="1" smtClean="0"/>
              <a:t>bitcoin-qt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7882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Τύπο</a:t>
            </a:r>
            <a:r>
              <a:rPr lang="el-GR" dirty="0"/>
              <a:t>ι</a:t>
            </a:r>
            <a:r>
              <a:rPr lang="el-GR" dirty="0" smtClean="0"/>
              <a:t> πορτοφολιών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b="1" dirty="0" smtClean="0"/>
              <a:t>Πλήρως </a:t>
            </a:r>
            <a:r>
              <a:rPr lang="en-US" b="1" dirty="0" smtClean="0"/>
              <a:t>online</a:t>
            </a:r>
          </a:p>
          <a:p>
            <a:r>
              <a:rPr lang="el-GR" dirty="0" smtClean="0"/>
              <a:t>Αποθηκεύεται όλο σε ένα </a:t>
            </a:r>
            <a:r>
              <a:rPr lang="en-US" dirty="0" smtClean="0"/>
              <a:t>web service</a:t>
            </a:r>
          </a:p>
          <a:p>
            <a:r>
              <a:rPr lang="el-GR" dirty="0" smtClean="0"/>
              <a:t>Έχουμε πρόσβαση μέσω του </a:t>
            </a:r>
            <a:r>
              <a:rPr lang="en-US" dirty="0" smtClean="0"/>
              <a:t>website</a:t>
            </a:r>
          </a:p>
          <a:p>
            <a:r>
              <a:rPr lang="el-GR" dirty="0" smtClean="0"/>
              <a:t>Δεν χρειάζεται να τρέχουμε </a:t>
            </a:r>
            <a:r>
              <a:rPr lang="en-US" dirty="0" err="1" smtClean="0"/>
              <a:t>bitcoin</a:t>
            </a:r>
            <a:r>
              <a:rPr lang="en-US" dirty="0" smtClean="0"/>
              <a:t> </a:t>
            </a:r>
            <a:r>
              <a:rPr lang="el-GR" dirty="0" smtClean="0"/>
              <a:t>πρόγραμμα</a:t>
            </a:r>
          </a:p>
          <a:p>
            <a:r>
              <a:rPr lang="el-GR" dirty="0" smtClean="0"/>
              <a:t>Το </a:t>
            </a:r>
            <a:r>
              <a:rPr lang="en-US" dirty="0" smtClean="0"/>
              <a:t>web service </a:t>
            </a:r>
            <a:r>
              <a:rPr lang="el-GR" dirty="0" smtClean="0"/>
              <a:t>έχει πλήρη πρόσβαση στα ιδιωτικά μας κλειδιά</a:t>
            </a:r>
          </a:p>
          <a:p>
            <a:r>
              <a:rPr lang="el-GR" dirty="0" smtClean="0"/>
              <a:t>Πρόκειται ουσιαστικά για μία τράπεζα </a:t>
            </a:r>
            <a:r>
              <a:rPr lang="en-US" dirty="0" err="1" smtClean="0"/>
              <a:t>bitcoin</a:t>
            </a:r>
            <a:endParaRPr lang="en-US" dirty="0" smtClean="0"/>
          </a:p>
          <a:p>
            <a:r>
              <a:rPr lang="el-GR" dirty="0" smtClean="0"/>
              <a:t>Παραδίδουμε την ιδιοκτησία των χρημάτων μας!</a:t>
            </a:r>
          </a:p>
          <a:p>
            <a:r>
              <a:rPr lang="el-GR" dirty="0" smtClean="0"/>
              <a:t>Ασφαλές αν πάθει κάτι ο υπολογιστής μας</a:t>
            </a:r>
          </a:p>
          <a:p>
            <a:r>
              <a:rPr lang="el-GR" dirty="0" smtClean="0"/>
              <a:t>π.χ. </a:t>
            </a:r>
            <a:r>
              <a:rPr lang="en-US" dirty="0" smtClean="0"/>
              <a:t>blockchain.info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4123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Τύποι πορτοφολιών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b="1" dirty="0" smtClean="0"/>
              <a:t>Μερικώς </a:t>
            </a:r>
            <a:r>
              <a:rPr lang="en-US" b="1" dirty="0" smtClean="0"/>
              <a:t>online</a:t>
            </a:r>
          </a:p>
          <a:p>
            <a:r>
              <a:rPr lang="en-US" dirty="0" smtClean="0"/>
              <a:t>To </a:t>
            </a:r>
            <a:r>
              <a:rPr lang="en-US" dirty="0" err="1" smtClean="0"/>
              <a:t>blockchain</a:t>
            </a:r>
            <a:r>
              <a:rPr lang="en-US" dirty="0" smtClean="0"/>
              <a:t> </a:t>
            </a:r>
            <a:r>
              <a:rPr lang="el-GR" dirty="0" smtClean="0"/>
              <a:t>και το </a:t>
            </a:r>
            <a:r>
              <a:rPr lang="el-GR" b="1" dirty="0" smtClean="0"/>
              <a:t>κρυπτογραφημένο</a:t>
            </a:r>
            <a:r>
              <a:rPr lang="el-GR" dirty="0" smtClean="0"/>
              <a:t> ιδιωτικό κλειδί αποθηκεύονται </a:t>
            </a:r>
            <a:r>
              <a:rPr lang="en-US" dirty="0" smtClean="0"/>
              <a:t>online</a:t>
            </a:r>
          </a:p>
          <a:p>
            <a:r>
              <a:rPr lang="el-GR" dirty="0" smtClean="0"/>
              <a:t>Τρέχουμε πρόγραμμα που κατεβάζει το ιδιωτικό κλειδί και το αποκρυπτογραφεί τοπικά</a:t>
            </a:r>
          </a:p>
          <a:p>
            <a:r>
              <a:rPr lang="el-GR" dirty="0" smtClean="0"/>
              <a:t>Αν χάσουμε το πρόγραμμα, μπορούμε να το ξανακατεβάσουμε</a:t>
            </a:r>
          </a:p>
          <a:p>
            <a:r>
              <a:rPr lang="el-GR" dirty="0" smtClean="0"/>
              <a:t>Η ασφάλειά μας περιορίζεται σε έναν κωδικό</a:t>
            </a:r>
          </a:p>
          <a:p>
            <a:r>
              <a:rPr lang="el-GR" dirty="0" smtClean="0"/>
              <a:t>Η </a:t>
            </a:r>
            <a:r>
              <a:rPr lang="en-US" dirty="0" smtClean="0"/>
              <a:t>online </a:t>
            </a:r>
            <a:r>
              <a:rPr lang="el-GR" dirty="0" smtClean="0"/>
              <a:t>υπηρεσία δεν έχει πρόσβαση στο ιδιωτικό κλειδί μας</a:t>
            </a:r>
          </a:p>
          <a:p>
            <a:r>
              <a:rPr lang="el-GR" dirty="0" smtClean="0"/>
              <a:t>π.χ. </a:t>
            </a:r>
            <a:r>
              <a:rPr lang="en-US" dirty="0" smtClean="0"/>
              <a:t>electrum, </a:t>
            </a:r>
            <a:r>
              <a:rPr lang="en-US" dirty="0" err="1" smtClean="0"/>
              <a:t>multibit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3662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Τύποι πορτοφολιών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b="1" dirty="0" smtClean="0"/>
              <a:t>Χάρτινο πορτοφόλι</a:t>
            </a:r>
          </a:p>
          <a:p>
            <a:r>
              <a:rPr lang="el-GR" dirty="0" smtClean="0"/>
              <a:t>Τυπώνω το ιδιωτικό κλειδί σε ένα χαρτί</a:t>
            </a:r>
          </a:p>
          <a:p>
            <a:r>
              <a:rPr lang="el-GR" dirty="0" smtClean="0"/>
              <a:t>Το κρατάω σε ένα χρηματοκιβώτιο</a:t>
            </a:r>
          </a:p>
          <a:p>
            <a:r>
              <a:rPr lang="el-GR" dirty="0" smtClean="0"/>
              <a:t>Το ιδιωτικό κλειδί δεν υπάρχει </a:t>
            </a:r>
            <a:r>
              <a:rPr lang="en-US" dirty="0" smtClean="0"/>
              <a:t>online </a:t>
            </a:r>
            <a:r>
              <a:rPr lang="el-GR" dirty="0" smtClean="0"/>
              <a:t>ούτε σε κάποιο σκληρό δίσκο</a:t>
            </a:r>
          </a:p>
          <a:p>
            <a:r>
              <a:rPr lang="el-GR" dirty="0" smtClean="0"/>
              <a:t>Δύσκολο να γίνει </a:t>
            </a:r>
            <a:r>
              <a:rPr lang="en-US" dirty="0" smtClean="0"/>
              <a:t>hack</a:t>
            </a:r>
          </a:p>
          <a:p>
            <a:r>
              <a:rPr lang="el-GR" dirty="0" smtClean="0"/>
              <a:t>Πιο εύκολο να κλαπεί, να χαθεί, να πάρει φωτιά...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496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Τι μπορώ να κάνω με </a:t>
            </a:r>
            <a:r>
              <a:rPr lang="en-US" dirty="0" err="1" smtClean="0"/>
              <a:t>bitcoins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l-GR" dirty="0" smtClean="0"/>
              <a:t>Να αγοράσω/πουλήσω αντικείμενα</a:t>
            </a:r>
          </a:p>
          <a:p>
            <a:pPr lvl="1"/>
            <a:r>
              <a:rPr lang="el-GR" dirty="0" smtClean="0"/>
              <a:t>Σήμερα πολλά ψηφιακά και φυσικά αγαθά</a:t>
            </a:r>
          </a:p>
          <a:p>
            <a:pPr lvl="1"/>
            <a:r>
              <a:rPr lang="el-GR" dirty="0" smtClean="0"/>
              <a:t>π.χ. </a:t>
            </a:r>
            <a:r>
              <a:rPr lang="en-US" dirty="0" smtClean="0"/>
              <a:t>servers, domain names, hosting</a:t>
            </a:r>
          </a:p>
          <a:p>
            <a:pPr lvl="1"/>
            <a:r>
              <a:rPr lang="el-GR" dirty="0" smtClean="0"/>
              <a:t>π.χ. βιβλία, </a:t>
            </a:r>
            <a:r>
              <a:rPr lang="en-US" dirty="0" smtClean="0"/>
              <a:t>albums, </a:t>
            </a:r>
            <a:r>
              <a:rPr lang="el-GR" dirty="0" smtClean="0"/>
              <a:t>ρούχα, διακοσμητικά</a:t>
            </a:r>
          </a:p>
          <a:p>
            <a:pPr lvl="1"/>
            <a:r>
              <a:rPr lang="el-GR" dirty="0" smtClean="0"/>
              <a:t>π.χ. </a:t>
            </a:r>
            <a:r>
              <a:rPr lang="en-US" dirty="0" smtClean="0"/>
              <a:t>pizza, </a:t>
            </a:r>
            <a:r>
              <a:rPr lang="el-GR" dirty="0" smtClean="0"/>
              <a:t>φαγητό, καφέ, γλυκό</a:t>
            </a:r>
          </a:p>
          <a:p>
            <a:r>
              <a:rPr lang="el-GR" dirty="0" smtClean="0"/>
              <a:t>Να πληρώσω/πληρωθώ</a:t>
            </a:r>
          </a:p>
          <a:p>
            <a:pPr lvl="1"/>
            <a:r>
              <a:rPr lang="el-GR" dirty="0" smtClean="0"/>
              <a:t>π.χ. θα χαρώ να κάνω </a:t>
            </a:r>
            <a:r>
              <a:rPr lang="en-US" dirty="0" smtClean="0"/>
              <a:t>security review </a:t>
            </a:r>
            <a:r>
              <a:rPr lang="el-GR" dirty="0" smtClean="0"/>
              <a:t>στο </a:t>
            </a:r>
            <a:r>
              <a:rPr lang="en-US" dirty="0" smtClean="0"/>
              <a:t>site </a:t>
            </a:r>
            <a:r>
              <a:rPr lang="el-GR" dirty="0" smtClean="0"/>
              <a:t>σου για </a:t>
            </a:r>
            <a:r>
              <a:rPr lang="en-US" dirty="0" err="1" smtClean="0"/>
              <a:t>bitcoins</a:t>
            </a:r>
            <a:r>
              <a:rPr lang="en-US" dirty="0" smtClean="0"/>
              <a:t>*</a:t>
            </a:r>
          </a:p>
          <a:p>
            <a:pPr lvl="1"/>
            <a:r>
              <a:rPr lang="en-US" dirty="0" smtClean="0"/>
              <a:t>*</a:t>
            </a:r>
            <a:r>
              <a:rPr lang="el-GR" dirty="0" smtClean="0"/>
              <a:t>αλλά όχι για € </a:t>
            </a:r>
            <a:r>
              <a:rPr lang="en-US" dirty="0" smtClean="0">
                <a:sym typeface="Wingdings" panose="05000000000000000000" pitchFamily="2" charset="2"/>
              </a:rPr>
              <a:t></a:t>
            </a:r>
          </a:p>
          <a:p>
            <a:r>
              <a:rPr lang="el-GR" dirty="0" smtClean="0">
                <a:sym typeface="Wingdings" panose="05000000000000000000" pitchFamily="2" charset="2"/>
              </a:rPr>
              <a:t>Να στοιχηματίσω στην τιμή του (</a:t>
            </a:r>
            <a:r>
              <a:rPr lang="en-US" dirty="0" smtClean="0">
                <a:sym typeface="Wingdings" panose="05000000000000000000" pitchFamily="2" charset="2"/>
              </a:rPr>
              <a:t>foreign exchange)</a:t>
            </a:r>
          </a:p>
          <a:p>
            <a:pPr lvl="1"/>
            <a:r>
              <a:rPr lang="el-GR" dirty="0" smtClean="0">
                <a:sym typeface="Wingdings" panose="05000000000000000000" pitchFamily="2" charset="2"/>
              </a:rPr>
              <a:t>Κακή ιδέα, υπάρχουν πολύ πιο ικανοί άνθρωποι που «παίζουν» μ’ αυτό</a:t>
            </a:r>
            <a:endParaRPr lang="en-US" dirty="0" smtClean="0">
              <a:sym typeface="Wingdings" panose="05000000000000000000" pitchFamily="2" charset="2"/>
            </a:endParaRPr>
          </a:p>
          <a:p>
            <a:r>
              <a:rPr lang="el-GR" dirty="0" smtClean="0">
                <a:sym typeface="Wingdings" panose="05000000000000000000" pitchFamily="2" charset="2"/>
              </a:rPr>
              <a:t>Να τα αποταμιεύσω ελπίζοντας ότι θα έχουν μεγαλύτερη αξία στο μέλλον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3867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Ποιος είναι ο </a:t>
            </a:r>
            <a:r>
              <a:rPr lang="en-US" dirty="0" smtClean="0"/>
              <a:t>Satoshi </a:t>
            </a:r>
            <a:r>
              <a:rPr lang="en-US" dirty="0" err="1" smtClean="0"/>
              <a:t>Nakamoto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 smtClean="0"/>
              <a:t>Ψευδώνυμος δημιουργός του </a:t>
            </a:r>
            <a:r>
              <a:rPr lang="en-US" dirty="0" err="1" smtClean="0"/>
              <a:t>bitcoin</a:t>
            </a:r>
            <a:endParaRPr lang="en-US" dirty="0" smtClean="0"/>
          </a:p>
          <a:p>
            <a:r>
              <a:rPr lang="el-GR" dirty="0" smtClean="0"/>
              <a:t>Ομάδα ή άτομο;</a:t>
            </a:r>
            <a:endParaRPr lang="en-US" dirty="0" smtClean="0"/>
          </a:p>
          <a:p>
            <a:r>
              <a:rPr lang="el-GR" dirty="0" smtClean="0"/>
              <a:t>Έγραψε το </a:t>
            </a:r>
            <a:r>
              <a:rPr lang="en-US" dirty="0" err="1" smtClean="0"/>
              <a:t>bitcoin</a:t>
            </a:r>
            <a:r>
              <a:rPr lang="en-US" dirty="0" smtClean="0"/>
              <a:t> paper</a:t>
            </a:r>
          </a:p>
          <a:p>
            <a:r>
              <a:rPr lang="el-GR" dirty="0" smtClean="0"/>
              <a:t>Έφτιαξε την πρώτη υλοποίηση του </a:t>
            </a:r>
            <a:r>
              <a:rPr lang="en-US" dirty="0" err="1" smtClean="0"/>
              <a:t>bitcoin</a:t>
            </a:r>
            <a:endParaRPr lang="en-US" dirty="0" smtClean="0"/>
          </a:p>
          <a:p>
            <a:r>
              <a:rPr lang="el-GR" dirty="0" smtClean="0"/>
              <a:t>Συμμετείχε στο </a:t>
            </a:r>
            <a:r>
              <a:rPr lang="en-US" dirty="0" smtClean="0"/>
              <a:t>IRC </a:t>
            </a:r>
            <a:r>
              <a:rPr lang="el-GR" dirty="0" smtClean="0"/>
              <a:t>σε συζητήσεις σχετικές με </a:t>
            </a:r>
            <a:r>
              <a:rPr lang="en-US" dirty="0" err="1" smtClean="0"/>
              <a:t>bitcoin</a:t>
            </a:r>
            <a:endParaRPr lang="en-US" dirty="0" smtClean="0"/>
          </a:p>
          <a:p>
            <a:r>
              <a:rPr lang="el-GR" dirty="0" smtClean="0"/>
              <a:t>Έγραφε στο </a:t>
            </a:r>
            <a:r>
              <a:rPr lang="en-US" dirty="0" err="1" smtClean="0"/>
              <a:t>bitcointalk</a:t>
            </a:r>
            <a:r>
              <a:rPr lang="en-US" dirty="0" smtClean="0"/>
              <a:t> forum</a:t>
            </a:r>
          </a:p>
          <a:p>
            <a:r>
              <a:rPr lang="el-GR" dirty="0" smtClean="0"/>
              <a:t>Κατεύθυνε το </a:t>
            </a:r>
            <a:r>
              <a:rPr lang="en-US" dirty="0" err="1" smtClean="0"/>
              <a:t>bitcoin</a:t>
            </a:r>
            <a:r>
              <a:rPr lang="en-US" dirty="0" smtClean="0"/>
              <a:t> </a:t>
            </a:r>
            <a:r>
              <a:rPr lang="el-GR" dirty="0" smtClean="0"/>
              <a:t>ώστε να γίνει αυτό που είναι σήμερα</a:t>
            </a:r>
          </a:p>
          <a:p>
            <a:r>
              <a:rPr lang="el-GR" dirty="0" smtClean="0"/>
              <a:t>Υποστήριζε ότι ήταν από την Ιαπωνία</a:t>
            </a:r>
          </a:p>
          <a:p>
            <a:pPr lvl="1"/>
            <a:r>
              <a:rPr lang="el-GR" dirty="0" smtClean="0"/>
              <a:t>...αλλά δεν έγραψε ποτέ λέξη Ιαπωνικών</a:t>
            </a:r>
          </a:p>
          <a:p>
            <a:r>
              <a:rPr lang="el-GR" dirty="0" smtClean="0"/>
              <a:t>Εξαφανίστηκε μυστηριωδώς ξαφνικά</a:t>
            </a:r>
          </a:p>
          <a:p>
            <a:pPr lvl="1"/>
            <a:r>
              <a:rPr lang="el-GR" dirty="0" smtClean="0"/>
              <a:t>...και δεν ξανακούσαμε από αυτόν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4145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Τι ρίσκο έχει το </a:t>
            </a:r>
            <a:r>
              <a:rPr lang="en-US" dirty="0" err="1" smtClean="0"/>
              <a:t>bitcoin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 smtClean="0"/>
              <a:t>Είσαι υπεύθυνος για τα χρήματά σου!</a:t>
            </a:r>
          </a:p>
          <a:p>
            <a:r>
              <a:rPr lang="el-GR" dirty="0" smtClean="0"/>
              <a:t>Αν στα κλέψουν, στα έκλεψαν - τελείωσε</a:t>
            </a:r>
          </a:p>
          <a:p>
            <a:r>
              <a:rPr lang="el-GR" dirty="0" smtClean="0"/>
              <a:t>Ενδέχεται ορισμένες κυβερνήσεις να τα καταστήσουν παράνομα</a:t>
            </a:r>
          </a:p>
          <a:p>
            <a:r>
              <a:rPr lang="el-GR" dirty="0" smtClean="0"/>
              <a:t>Η διακύμανση της τιμής σε σχέση με το € είναι τεράστια</a:t>
            </a:r>
          </a:p>
          <a:p>
            <a:r>
              <a:rPr lang="el-GR" dirty="0" smtClean="0"/>
              <a:t>Αν δεν έχεις ασφαλές μηχάνημα, μπορεί να πέσεις θύμα </a:t>
            </a:r>
            <a:r>
              <a:rPr lang="en-US" dirty="0" smtClean="0"/>
              <a:t>hacking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2912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08520" y="-99392"/>
            <a:ext cx="9361040" cy="7056784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316" y="757054"/>
            <a:ext cx="9154244" cy="5721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463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108520" y="0"/>
            <a:ext cx="9587185" cy="6957392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96552" y="332656"/>
            <a:ext cx="9875217" cy="6021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557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2852936"/>
            <a:ext cx="8229600" cy="990600"/>
          </a:xfrm>
        </p:spPr>
        <p:txBody>
          <a:bodyPr/>
          <a:lstStyle/>
          <a:p>
            <a:pPr algn="ctr"/>
            <a:r>
              <a:rPr lang="en-US" dirty="0" smtClean="0"/>
              <a:t>Android Wallet 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4974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180528" y="-99392"/>
            <a:ext cx="9649072" cy="7056784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4558" y="0"/>
            <a:ext cx="4131231" cy="6885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405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Ασφάλεια πορτοφολιού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 smtClean="0"/>
              <a:t>Μπορώ να κάνω </a:t>
            </a:r>
            <a:r>
              <a:rPr lang="en-US" dirty="0" smtClean="0"/>
              <a:t>backup </a:t>
            </a:r>
            <a:r>
              <a:rPr lang="el-GR" dirty="0" smtClean="0"/>
              <a:t>το πορτοφόλι μου (αντίγραφο)</a:t>
            </a:r>
          </a:p>
          <a:p>
            <a:r>
              <a:rPr lang="el-GR" dirty="0" smtClean="0"/>
              <a:t>Όλα τα </a:t>
            </a:r>
            <a:r>
              <a:rPr lang="en-US" dirty="0" smtClean="0"/>
              <a:t>backups </a:t>
            </a:r>
            <a:r>
              <a:rPr lang="el-GR" dirty="0" smtClean="0"/>
              <a:t>περιέχουν τα ιδιωτικά κλειδιά</a:t>
            </a:r>
          </a:p>
          <a:p>
            <a:r>
              <a:rPr lang="el-GR" dirty="0" smtClean="0"/>
              <a:t>Οποιοδήποτε </a:t>
            </a:r>
            <a:r>
              <a:rPr lang="en-US" dirty="0" smtClean="0"/>
              <a:t>backup </a:t>
            </a:r>
            <a:r>
              <a:rPr lang="el-GR" dirty="0" smtClean="0"/>
              <a:t>μπορεί να χρησιμοποιηθεί για να ξοδέψω τα χρήματά μου</a:t>
            </a:r>
          </a:p>
          <a:p>
            <a:r>
              <a:rPr lang="el-GR" dirty="0" smtClean="0"/>
              <a:t>Προστατεύω το πορτοφόλι μου με έναν κωδικό (συμμετρική κρυπτογράφηση ιδιωτικού κλειδιού)</a:t>
            </a:r>
          </a:p>
          <a:p>
            <a:r>
              <a:rPr lang="el-GR" dirty="0" smtClean="0"/>
              <a:t>Για ασφάλεια, μπορώ να ανεβάσω το (κρυπτογραφημένο) πορτοφόλι στο </a:t>
            </a:r>
            <a:r>
              <a:rPr lang="en-US" dirty="0" err="1" smtClean="0"/>
              <a:t>DropBox</a:t>
            </a:r>
            <a:r>
              <a:rPr lang="en-US" dirty="0" smtClean="0"/>
              <a:t> / Google Drive </a:t>
            </a:r>
            <a:r>
              <a:rPr lang="el-GR" dirty="0" smtClean="0"/>
              <a:t>ή να το δώσω σε ένα φίλο μου</a:t>
            </a:r>
          </a:p>
        </p:txBody>
      </p:sp>
    </p:spTree>
    <p:extLst>
      <p:ext uri="{BB962C8B-B14F-4D97-AF65-F5344CB8AC3E}">
        <p14:creationId xmlns:p14="http://schemas.microsoft.com/office/powerpoint/2010/main" val="3460525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Πώς στέλνω </a:t>
            </a:r>
            <a:r>
              <a:rPr lang="en-US" dirty="0" err="1" smtClean="0"/>
              <a:t>bitcoins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 smtClean="0"/>
              <a:t>Αντιγράφω την </a:t>
            </a:r>
            <a:r>
              <a:rPr lang="en-US" dirty="0" smtClean="0"/>
              <a:t>public</a:t>
            </a:r>
            <a:r>
              <a:rPr lang="el-GR" dirty="0" smtClean="0"/>
              <a:t> </a:t>
            </a:r>
            <a:r>
              <a:rPr lang="en-US" dirty="0" err="1" smtClean="0"/>
              <a:t>bitcoin</a:t>
            </a:r>
            <a:r>
              <a:rPr lang="en-US" dirty="0" smtClean="0"/>
              <a:t> </a:t>
            </a:r>
            <a:r>
              <a:rPr lang="el-GR" dirty="0" smtClean="0"/>
              <a:t>διεύθυνση</a:t>
            </a:r>
            <a:endParaRPr lang="en-US" dirty="0" smtClean="0"/>
          </a:p>
          <a:p>
            <a:r>
              <a:rPr lang="el-GR" dirty="0" smtClean="0"/>
              <a:t>Ή απλώς σκανάρω ένα </a:t>
            </a:r>
            <a:r>
              <a:rPr lang="en-US" dirty="0" smtClean="0"/>
              <a:t>QR code </a:t>
            </a:r>
            <a:r>
              <a:rPr lang="el-GR" dirty="0" smtClean="0"/>
              <a:t>με το κινητό μου</a:t>
            </a:r>
            <a:endParaRPr lang="en-US" dirty="0" smtClean="0"/>
          </a:p>
          <a:p>
            <a:r>
              <a:rPr lang="el-GR" dirty="0" smtClean="0"/>
              <a:t>Γράφω στη συσκευή μου το ποσό που θέλω να στείλω</a:t>
            </a:r>
          </a:p>
          <a:p>
            <a:r>
              <a:rPr lang="el-GR" dirty="0" smtClean="0"/>
              <a:t>Αυτό ήταν! Το ποσό φτάνει μέσα σε δευτερόλεπτα!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0813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362200"/>
            <a:ext cx="8229600" cy="2100064"/>
          </a:xfrm>
        </p:spPr>
        <p:txBody>
          <a:bodyPr>
            <a:normAutofit/>
          </a:bodyPr>
          <a:lstStyle/>
          <a:p>
            <a:pPr algn="ctr"/>
            <a:r>
              <a:rPr lang="el-GR" dirty="0" smtClean="0"/>
              <a:t>Αγορά με </a:t>
            </a:r>
            <a:r>
              <a:rPr lang="en-US" dirty="0" err="1" smtClean="0"/>
              <a:t>Bitcoin</a:t>
            </a:r>
            <a:r>
              <a:rPr lang="en-US" dirty="0" smtClean="0"/>
              <a:t> Demo</a:t>
            </a:r>
            <a:br>
              <a:rPr lang="en-US" dirty="0" smtClean="0"/>
            </a:br>
            <a:r>
              <a:rPr lang="en-US" dirty="0" smtClean="0"/>
              <a:t>(stickers)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2514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362200"/>
            <a:ext cx="8229600" cy="2100064"/>
          </a:xfrm>
        </p:spPr>
        <p:txBody>
          <a:bodyPr>
            <a:normAutofit/>
          </a:bodyPr>
          <a:lstStyle/>
          <a:p>
            <a:pPr algn="ctr"/>
            <a:r>
              <a:rPr lang="el-GR" dirty="0" smtClean="0"/>
              <a:t>Αγορά με </a:t>
            </a:r>
            <a:r>
              <a:rPr lang="en-US" dirty="0" err="1" smtClean="0"/>
              <a:t>Bitcoin</a:t>
            </a:r>
            <a:r>
              <a:rPr lang="en-US" dirty="0" smtClean="0"/>
              <a:t> Demo</a:t>
            </a:r>
            <a:br>
              <a:rPr lang="en-US" dirty="0" smtClean="0"/>
            </a:br>
            <a:r>
              <a:rPr lang="en-US" dirty="0" smtClean="0"/>
              <a:t>(domain name)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1198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Εναλλακτικά κρυπτονομίσματα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Litecoin</a:t>
            </a:r>
            <a:endParaRPr lang="en-US" dirty="0" smtClean="0"/>
          </a:p>
          <a:p>
            <a:pPr lvl="1"/>
            <a:r>
              <a:rPr lang="en-US" dirty="0" err="1" smtClean="0"/>
              <a:t>Scrypt</a:t>
            </a:r>
            <a:r>
              <a:rPr lang="en-US" dirty="0" smtClean="0"/>
              <a:t> </a:t>
            </a:r>
            <a:r>
              <a:rPr lang="el-GR" dirty="0" smtClean="0"/>
              <a:t>αντί για </a:t>
            </a:r>
            <a:r>
              <a:rPr lang="en-US" dirty="0" smtClean="0"/>
              <a:t>SHA</a:t>
            </a:r>
          </a:p>
          <a:p>
            <a:r>
              <a:rPr lang="en-US" dirty="0" err="1" smtClean="0"/>
              <a:t>Dogecoin</a:t>
            </a:r>
            <a:endParaRPr lang="en-US" dirty="0" smtClean="0"/>
          </a:p>
          <a:p>
            <a:r>
              <a:rPr lang="en-US" dirty="0" err="1" smtClean="0"/>
              <a:t>Namecoin</a:t>
            </a:r>
            <a:endParaRPr lang="en-US" dirty="0" smtClean="0"/>
          </a:p>
          <a:p>
            <a:pPr lvl="1"/>
            <a:r>
              <a:rPr lang="en-US" dirty="0" smtClean="0"/>
              <a:t>Decentralized DNS</a:t>
            </a:r>
          </a:p>
          <a:p>
            <a:r>
              <a:rPr lang="en-US" dirty="0" smtClean="0"/>
              <a:t>Twister</a:t>
            </a:r>
          </a:p>
          <a:p>
            <a:pPr lvl="1"/>
            <a:r>
              <a:rPr lang="en-US" dirty="0" smtClean="0"/>
              <a:t>Decentralized Twitter</a:t>
            </a:r>
          </a:p>
          <a:p>
            <a:r>
              <a:rPr lang="en-US" dirty="0" err="1" smtClean="0"/>
              <a:t>Bitmessage</a:t>
            </a:r>
            <a:endParaRPr lang="en-US" dirty="0" smtClean="0"/>
          </a:p>
          <a:p>
            <a:pPr lvl="1"/>
            <a:r>
              <a:rPr lang="en-US" dirty="0" smtClean="0"/>
              <a:t>Decentralized SMS</a:t>
            </a:r>
          </a:p>
          <a:p>
            <a:r>
              <a:rPr lang="en-US" dirty="0" err="1" smtClean="0"/>
              <a:t>Zerocoin</a:t>
            </a:r>
            <a:endParaRPr lang="en-US" dirty="0" smtClean="0"/>
          </a:p>
          <a:p>
            <a:pPr lvl="1"/>
            <a:r>
              <a:rPr lang="el-GR" dirty="0" smtClean="0"/>
              <a:t>Για ανωνυμία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8005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Ποιος είναι ο </a:t>
            </a:r>
            <a:r>
              <a:rPr lang="en-US" dirty="0" smtClean="0"/>
              <a:t>Satoshi </a:t>
            </a:r>
            <a:r>
              <a:rPr lang="el-GR" dirty="0" smtClean="0"/>
              <a:t>ρε γαμώτο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 smtClean="0"/>
              <a:t>Ψευδώνυμος δημιουργός του </a:t>
            </a:r>
            <a:r>
              <a:rPr lang="en-US" dirty="0" err="1" smtClean="0"/>
              <a:t>bitcoin</a:t>
            </a:r>
            <a:endParaRPr lang="en-US" dirty="0" smtClean="0"/>
          </a:p>
          <a:p>
            <a:r>
              <a:rPr lang="el-GR" dirty="0" smtClean="0"/>
              <a:t>Ομάδα ή άτομο;</a:t>
            </a:r>
            <a:endParaRPr lang="en-US" dirty="0" smtClean="0"/>
          </a:p>
          <a:p>
            <a:r>
              <a:rPr lang="el-GR" dirty="0" smtClean="0"/>
              <a:t>Έγραψε το </a:t>
            </a:r>
            <a:r>
              <a:rPr lang="en-US" dirty="0" err="1" smtClean="0"/>
              <a:t>bitcoin</a:t>
            </a:r>
            <a:r>
              <a:rPr lang="en-US" dirty="0" smtClean="0"/>
              <a:t> paper</a:t>
            </a:r>
          </a:p>
          <a:p>
            <a:r>
              <a:rPr lang="el-GR" dirty="0" smtClean="0"/>
              <a:t>Έφτιαξε την πρώτη υλοποίηση του </a:t>
            </a:r>
            <a:r>
              <a:rPr lang="en-US" dirty="0" err="1" smtClean="0"/>
              <a:t>bitcoin</a:t>
            </a:r>
            <a:endParaRPr lang="en-US" dirty="0" smtClean="0"/>
          </a:p>
          <a:p>
            <a:r>
              <a:rPr lang="el-GR" dirty="0" smtClean="0"/>
              <a:t>Συμμετείχε στο </a:t>
            </a:r>
            <a:r>
              <a:rPr lang="en-US" dirty="0" smtClean="0"/>
              <a:t>IRC </a:t>
            </a:r>
            <a:r>
              <a:rPr lang="el-GR" dirty="0" smtClean="0"/>
              <a:t>σε συζητήσεις σχετικές με </a:t>
            </a:r>
            <a:r>
              <a:rPr lang="en-US" dirty="0" err="1" smtClean="0"/>
              <a:t>bitcoin</a:t>
            </a:r>
            <a:endParaRPr lang="en-US" dirty="0" smtClean="0"/>
          </a:p>
          <a:p>
            <a:r>
              <a:rPr lang="el-GR" dirty="0" smtClean="0"/>
              <a:t>Έγραφε στο </a:t>
            </a:r>
            <a:r>
              <a:rPr lang="en-US" dirty="0" err="1" smtClean="0"/>
              <a:t>bitcointalk</a:t>
            </a:r>
            <a:r>
              <a:rPr lang="en-US" dirty="0" smtClean="0"/>
              <a:t> forum</a:t>
            </a:r>
          </a:p>
          <a:p>
            <a:r>
              <a:rPr lang="el-GR" dirty="0" smtClean="0"/>
              <a:t>Κατεύθυνε το </a:t>
            </a:r>
            <a:r>
              <a:rPr lang="en-US" dirty="0" err="1" smtClean="0"/>
              <a:t>bitcoin</a:t>
            </a:r>
            <a:r>
              <a:rPr lang="en-US" dirty="0" smtClean="0"/>
              <a:t> </a:t>
            </a:r>
            <a:r>
              <a:rPr lang="el-GR" dirty="0" smtClean="0"/>
              <a:t>ώστε να γίνει αυτό που είναι σήμερα</a:t>
            </a:r>
          </a:p>
          <a:p>
            <a:r>
              <a:rPr lang="el-GR" dirty="0" smtClean="0"/>
              <a:t>Υποστήριζε ότι ήταν από την Ιαπωνία</a:t>
            </a:r>
          </a:p>
          <a:p>
            <a:pPr lvl="1"/>
            <a:r>
              <a:rPr lang="el-GR" dirty="0" smtClean="0"/>
              <a:t>...αλλά δεν έγραψε ποτέ λέξη Ιαπωνικών</a:t>
            </a:r>
          </a:p>
          <a:p>
            <a:r>
              <a:rPr lang="el-GR" dirty="0" smtClean="0"/>
              <a:t>Εξαφανίστηκε μυστηριωδώς ξαφνικά</a:t>
            </a:r>
          </a:p>
          <a:p>
            <a:pPr lvl="1"/>
            <a:r>
              <a:rPr lang="el-GR" dirty="0" smtClean="0"/>
              <a:t>...και δεν ξανακούσαμε από αυτόν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6964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614362"/>
            <a:ext cx="9027959" cy="5557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419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Namecoin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 smtClean="0"/>
              <a:t>Δεν χρησιμοποιείται ως νόμισμα με σημαντική αξία</a:t>
            </a:r>
          </a:p>
          <a:p>
            <a:r>
              <a:rPr lang="el-GR" dirty="0" smtClean="0"/>
              <a:t>Κάθε νόμισμα αντιστοιχεί σε ένα </a:t>
            </a:r>
            <a:r>
              <a:rPr lang="en-US" dirty="0" smtClean="0"/>
              <a:t>domain name</a:t>
            </a:r>
          </a:p>
          <a:p>
            <a:r>
              <a:rPr lang="el-GR" dirty="0" smtClean="0"/>
              <a:t>π.χ. </a:t>
            </a:r>
            <a:r>
              <a:rPr lang="en-US" dirty="0" err="1" smtClean="0"/>
              <a:t>dionyziz.bit</a:t>
            </a:r>
            <a:endParaRPr lang="en-US" dirty="0" smtClean="0"/>
          </a:p>
          <a:p>
            <a:r>
              <a:rPr lang="el-GR" dirty="0" smtClean="0"/>
              <a:t>Τα νομίσματα μπορούν να ανταλλαχθούν</a:t>
            </a:r>
          </a:p>
          <a:p>
            <a:r>
              <a:rPr lang="el-GR" dirty="0" smtClean="0"/>
              <a:t>Ο ιδιοκτήτης ενός νομίσματος μπορεί να το αντιστοιχίσει σε κάποια </a:t>
            </a:r>
            <a:r>
              <a:rPr lang="en-US" dirty="0" smtClean="0"/>
              <a:t>IP </a:t>
            </a:r>
            <a:r>
              <a:rPr lang="el-GR" dirty="0" smtClean="0"/>
              <a:t>ή να αλλάξει την αντιστοιχία</a:t>
            </a:r>
          </a:p>
          <a:p>
            <a:r>
              <a:rPr lang="el-GR" dirty="0" smtClean="0"/>
              <a:t>Η ιδιοκτησία επιβεβαιώνεται με ψηφιακή υπογραφή</a:t>
            </a:r>
            <a:endParaRPr lang="en-US" dirty="0" smtClean="0"/>
          </a:p>
          <a:p>
            <a:r>
              <a:rPr lang="el-GR" dirty="0" smtClean="0"/>
              <a:t>Διορθώνει όλα τα προβλήματα ιεραρχίας του </a:t>
            </a:r>
            <a:r>
              <a:rPr lang="en-US" dirty="0" smtClean="0"/>
              <a:t>DNS/PKI</a:t>
            </a:r>
          </a:p>
          <a:p>
            <a:r>
              <a:rPr lang="el-GR" dirty="0" smtClean="0"/>
              <a:t>π.χ. </a:t>
            </a:r>
            <a:r>
              <a:rPr lang="en-US" dirty="0" err="1" smtClean="0"/>
              <a:t>diginotar</a:t>
            </a:r>
            <a:r>
              <a:rPr lang="en-US" dirty="0" smtClean="0"/>
              <a:t>, </a:t>
            </a:r>
            <a:r>
              <a:rPr lang="en-US" dirty="0" err="1" smtClean="0"/>
              <a:t>thepiratebay</a:t>
            </a:r>
            <a:endParaRPr lang="en-US" dirty="0" smtClean="0"/>
          </a:p>
          <a:p>
            <a:r>
              <a:rPr lang="el-GR" dirty="0" smtClean="0"/>
              <a:t>Απαιτεί ειδικούς </a:t>
            </a:r>
            <a:r>
              <a:rPr lang="en-US" dirty="0" smtClean="0"/>
              <a:t>DNS servers</a:t>
            </a:r>
          </a:p>
        </p:txBody>
      </p:sp>
    </p:spTree>
    <p:extLst>
      <p:ext uri="{BB962C8B-B14F-4D97-AF65-F5344CB8AC3E}">
        <p14:creationId xmlns:p14="http://schemas.microsoft.com/office/powerpoint/2010/main" val="4231701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895600"/>
            <a:ext cx="8229600" cy="990600"/>
          </a:xfrm>
        </p:spPr>
        <p:txBody>
          <a:bodyPr/>
          <a:lstStyle/>
          <a:p>
            <a:pPr algn="ctr"/>
            <a:r>
              <a:rPr lang="en-US" dirty="0" err="1" smtClean="0"/>
              <a:t>Namecoin</a:t>
            </a:r>
            <a:r>
              <a:rPr lang="en-US" dirty="0" smtClean="0"/>
              <a:t> 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4357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Twister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Decentralized Twitter</a:t>
            </a:r>
          </a:p>
          <a:p>
            <a:r>
              <a:rPr lang="el-GR" dirty="0" smtClean="0"/>
              <a:t>Αποφεύγει τον κεντρικό έλεγχο από μία εταιρεία</a:t>
            </a:r>
          </a:p>
          <a:p>
            <a:r>
              <a:rPr lang="el-GR" dirty="0" smtClean="0"/>
              <a:t>Κανείς δεν μπορεί να «διαγράψει» </a:t>
            </a:r>
            <a:r>
              <a:rPr lang="en-US" dirty="0" smtClean="0"/>
              <a:t>tweets</a:t>
            </a:r>
          </a:p>
          <a:p>
            <a:r>
              <a:rPr lang="el-GR" dirty="0" smtClean="0"/>
              <a:t>Ακόμη και με δικαστική παρέμβαση</a:t>
            </a:r>
          </a:p>
          <a:p>
            <a:r>
              <a:rPr lang="el-GR" dirty="0" smtClean="0"/>
              <a:t>Η κατοχή ονομάτων π.χ. </a:t>
            </a:r>
            <a:r>
              <a:rPr lang="en-US" dirty="0" smtClean="0"/>
              <a:t>@</a:t>
            </a:r>
            <a:r>
              <a:rPr lang="en-US" dirty="0" err="1" smtClean="0"/>
              <a:t>dionyziz</a:t>
            </a:r>
            <a:r>
              <a:rPr lang="en-US" dirty="0" smtClean="0"/>
              <a:t> </a:t>
            </a:r>
            <a:r>
              <a:rPr lang="el-GR" dirty="0" smtClean="0"/>
              <a:t>παρέχεται μέσω ενός μηχανισμού σαν το </a:t>
            </a:r>
            <a:r>
              <a:rPr lang="en-US" dirty="0" err="1" smtClean="0"/>
              <a:t>namecoin</a:t>
            </a:r>
            <a:endParaRPr lang="en-US" dirty="0" smtClean="0"/>
          </a:p>
          <a:p>
            <a:r>
              <a:rPr lang="el-GR" dirty="0" smtClean="0"/>
              <a:t>Τα </a:t>
            </a:r>
            <a:r>
              <a:rPr lang="en-US" dirty="0" smtClean="0"/>
              <a:t>tweets </a:t>
            </a:r>
            <a:r>
              <a:rPr lang="el-GR" dirty="0" smtClean="0"/>
              <a:t>διαδίδονται </a:t>
            </a:r>
            <a:r>
              <a:rPr lang="en-US" dirty="0" smtClean="0"/>
              <a:t>peer-to-peer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6922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Ethereum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</a:t>
            </a:r>
            <a:r>
              <a:rPr lang="en-US" dirty="0" err="1" smtClean="0"/>
              <a:t>ethereum</a:t>
            </a:r>
            <a:r>
              <a:rPr lang="en-US" dirty="0" smtClean="0"/>
              <a:t> </a:t>
            </a:r>
            <a:r>
              <a:rPr lang="el-GR" dirty="0" smtClean="0"/>
              <a:t>είναι ένα ακόμη εναλλακτικό κρυπτονόμισμα</a:t>
            </a:r>
          </a:p>
          <a:p>
            <a:r>
              <a:rPr lang="el-GR" dirty="0" smtClean="0"/>
              <a:t>Χρησιμοποιεί την ίδια ιδέα με το </a:t>
            </a:r>
            <a:r>
              <a:rPr lang="en-US" dirty="0" err="1" smtClean="0"/>
              <a:t>bitcoin</a:t>
            </a:r>
            <a:r>
              <a:rPr lang="en-US" dirty="0" smtClean="0"/>
              <a:t>, </a:t>
            </a:r>
            <a:r>
              <a:rPr lang="el-GR" dirty="0" smtClean="0"/>
              <a:t>αλλά επιτρέπει να κωδικοποιήσουμε περίπλοκα συμβόλαια αστικού δικαίου</a:t>
            </a:r>
          </a:p>
          <a:p>
            <a:r>
              <a:rPr lang="el-GR" dirty="0" smtClean="0"/>
              <a:t>Στο μέλλον ενδεχομένως να αντικαταστήσει το μεγαλύτερο μέρος του αστικού δικαίου</a:t>
            </a:r>
          </a:p>
          <a:p>
            <a:r>
              <a:rPr lang="el-GR" dirty="0" smtClean="0"/>
              <a:t>Δεν θα υπάρχουν δικαστήρια, δικηγόροι, δικαστές για οικονομικές υποθέσεις</a:t>
            </a:r>
          </a:p>
          <a:p>
            <a:r>
              <a:rPr lang="el-GR" dirty="0" smtClean="0"/>
              <a:t>Τα συμβόλαια θα είναι δεσμευτικά από πλευράς τεχνολογίας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5955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Ethereum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 smtClean="0"/>
              <a:t>Κάθε χρήστης μπορεί να ορίσει συμβόλαιο</a:t>
            </a:r>
          </a:p>
          <a:p>
            <a:r>
              <a:rPr lang="el-GR" dirty="0" smtClean="0"/>
              <a:t>Το συμβόλαιο γράφεται σε κώδικα</a:t>
            </a:r>
          </a:p>
          <a:p>
            <a:r>
              <a:rPr lang="el-GR" dirty="0" smtClean="0"/>
              <a:t>Ο κώδικας «τρέχει» σε ένα </a:t>
            </a:r>
            <a:r>
              <a:rPr lang="en-US" dirty="0" smtClean="0"/>
              <a:t>peer-to-peer </a:t>
            </a:r>
            <a:r>
              <a:rPr lang="el-GR" dirty="0" smtClean="0"/>
              <a:t>δίκτυο παρόμοιο με το</a:t>
            </a:r>
            <a:r>
              <a:rPr lang="en-US" dirty="0" smtClean="0"/>
              <a:t> </a:t>
            </a:r>
            <a:r>
              <a:rPr lang="en-US" dirty="0" err="1" smtClean="0"/>
              <a:t>bitcoin</a:t>
            </a:r>
            <a:endParaRPr lang="en-US" dirty="0" smtClean="0"/>
          </a:p>
          <a:p>
            <a:r>
              <a:rPr lang="en-US" dirty="0" err="1" smtClean="0"/>
              <a:t>Ethereum</a:t>
            </a:r>
            <a:r>
              <a:rPr lang="en-US" dirty="0" smtClean="0"/>
              <a:t> </a:t>
            </a:r>
            <a:r>
              <a:rPr lang="en-US" dirty="0" err="1" smtClean="0"/>
              <a:t>blockchain</a:t>
            </a:r>
            <a:endParaRPr lang="en-US" dirty="0" smtClean="0"/>
          </a:p>
          <a:p>
            <a:r>
              <a:rPr lang="el-GR" dirty="0" smtClean="0"/>
              <a:t>Ο κώδικας κάνει </a:t>
            </a:r>
            <a:r>
              <a:rPr lang="en-US" dirty="0" smtClean="0"/>
              <a:t>enforce </a:t>
            </a:r>
            <a:r>
              <a:rPr lang="el-GR" dirty="0" smtClean="0"/>
              <a:t>αυτά που λέει το συμβόλαιο</a:t>
            </a:r>
          </a:p>
          <a:p>
            <a:r>
              <a:rPr lang="el-GR" dirty="0" smtClean="0"/>
              <a:t>Αποκεντρωμένα υπάρχει εγγύηση ότι θα γίνουν αυτά που γράφει</a:t>
            </a:r>
          </a:p>
          <a:p>
            <a:r>
              <a:rPr lang="el-GR" dirty="0" smtClean="0"/>
              <a:t>Δεν υπάρχουν ασάφειες ή διαφορετικές ερμηνείες του κώδικα ή μικρά γράμματα - ο κώδικας είναι κώδικας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421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Ethereum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l-GR" b="1" dirty="0" smtClean="0"/>
              <a:t>Παράδειγμα συμβολαίου:</a:t>
            </a:r>
          </a:p>
          <a:p>
            <a:r>
              <a:rPr lang="el-GR" dirty="0" smtClean="0"/>
              <a:t>Οικονομική πλευρά ενός γάμου</a:t>
            </a:r>
          </a:p>
          <a:p>
            <a:r>
              <a:rPr lang="el-GR" dirty="0" smtClean="0"/>
              <a:t>Η </a:t>
            </a:r>
            <a:r>
              <a:rPr lang="en-US" dirty="0" smtClean="0"/>
              <a:t>Alice </a:t>
            </a:r>
            <a:r>
              <a:rPr lang="el-GR" dirty="0" smtClean="0"/>
              <a:t>και ο </a:t>
            </a:r>
            <a:r>
              <a:rPr lang="en-US" dirty="0" smtClean="0"/>
              <a:t>Bob </a:t>
            </a:r>
            <a:r>
              <a:rPr lang="el-GR" dirty="0" smtClean="0"/>
              <a:t>συμφωνούν ότι θα παντρευτούν</a:t>
            </a:r>
          </a:p>
          <a:p>
            <a:r>
              <a:rPr lang="el-GR" dirty="0" smtClean="0"/>
              <a:t>Ο </a:t>
            </a:r>
            <a:r>
              <a:rPr lang="en-US" dirty="0" smtClean="0"/>
              <a:t>Oscar </a:t>
            </a:r>
            <a:r>
              <a:rPr lang="el-GR" dirty="0" smtClean="0"/>
              <a:t>είναι κουμπάρος</a:t>
            </a:r>
          </a:p>
          <a:p>
            <a:r>
              <a:rPr lang="el-GR" dirty="0" smtClean="0"/>
              <a:t>Συμφωνούν ότι ο καθένας έχει προίκα 100€</a:t>
            </a:r>
          </a:p>
          <a:p>
            <a:r>
              <a:rPr lang="el-GR" dirty="0" smtClean="0"/>
              <a:t>100€ + 100€ = 200€ μπαίνουν σε κοινό λογαριασμό</a:t>
            </a:r>
          </a:p>
          <a:p>
            <a:r>
              <a:rPr lang="el-GR" dirty="0" smtClean="0"/>
              <a:t>Μέσω </a:t>
            </a:r>
            <a:r>
              <a:rPr lang="en-US" dirty="0" err="1" smtClean="0"/>
              <a:t>ethereum</a:t>
            </a:r>
            <a:r>
              <a:rPr lang="en-US" dirty="0" smtClean="0"/>
              <a:t> </a:t>
            </a:r>
            <a:r>
              <a:rPr lang="el-GR" dirty="0" smtClean="0"/>
              <a:t>δηλώνουν πώς τα χρήματα μπορούν να ξοδευτούν</a:t>
            </a:r>
          </a:p>
        </p:txBody>
      </p:sp>
    </p:spTree>
    <p:extLst>
      <p:ext uri="{BB962C8B-B14F-4D97-AF65-F5344CB8AC3E}">
        <p14:creationId xmlns:p14="http://schemas.microsoft.com/office/powerpoint/2010/main" val="3658155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Ethereum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b="1" dirty="0" smtClean="0"/>
              <a:t>Παράδειγμα κανόνων συμβολαίου γάμου</a:t>
            </a:r>
            <a:endParaRPr lang="en-US" b="1" dirty="0" smtClean="0"/>
          </a:p>
          <a:p>
            <a:r>
              <a:rPr lang="el-GR" dirty="0" smtClean="0"/>
              <a:t>Κάθε ένας από τους </a:t>
            </a:r>
            <a:r>
              <a:rPr lang="en-US" dirty="0" smtClean="0"/>
              <a:t>Alice </a:t>
            </a:r>
            <a:r>
              <a:rPr lang="el-GR" dirty="0" smtClean="0"/>
              <a:t>και </a:t>
            </a:r>
            <a:r>
              <a:rPr lang="en-US" dirty="0" smtClean="0"/>
              <a:t>Bob </a:t>
            </a:r>
            <a:r>
              <a:rPr lang="el-GR" dirty="0" smtClean="0"/>
              <a:t>μπορούν να ξοδέψουν ανεξάρτητα μέχρι 1€ το μήνα</a:t>
            </a:r>
          </a:p>
          <a:p>
            <a:r>
              <a:rPr lang="el-GR" dirty="0" smtClean="0"/>
              <a:t>Για να ξοδευτούν περισσότερα χρειάζεται συγκατάθεση και των δύο</a:t>
            </a:r>
          </a:p>
          <a:p>
            <a:r>
              <a:rPr lang="el-GR" dirty="0" smtClean="0"/>
              <a:t>Μπορεί να γίνει διαζύγιο αν συμφωνήσουν 2 από τους </a:t>
            </a:r>
            <a:r>
              <a:rPr lang="en-US" dirty="0" smtClean="0"/>
              <a:t>Alice, Bob, Oscar</a:t>
            </a:r>
          </a:p>
          <a:p>
            <a:r>
              <a:rPr lang="el-GR" dirty="0" smtClean="0"/>
              <a:t>Σε περίπτωση διαζυγίου, τα χρήματα μοιράζονται 50/50 ανάμεσα στους λογαριασμούς </a:t>
            </a:r>
            <a:r>
              <a:rPr lang="en-US" dirty="0" smtClean="0"/>
              <a:t>Alice, Bob</a:t>
            </a:r>
          </a:p>
          <a:p>
            <a:r>
              <a:rPr lang="el-GR" dirty="0" smtClean="0"/>
              <a:t>Ο </a:t>
            </a:r>
            <a:r>
              <a:rPr lang="en-US" dirty="0" smtClean="0"/>
              <a:t>Oscar </a:t>
            </a:r>
            <a:r>
              <a:rPr lang="el-GR" dirty="0" smtClean="0"/>
              <a:t>πληρώνεται εφάπαξ 1€ αρχικά και 1€ σε περίπτωση διαζυγίου από τον κοινό λογαριασμό για τις υπηρεσίες του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7870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Ethereum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 smtClean="0"/>
              <a:t>Σε περίπτωση διαζυγίου, δεν χρειάζεται δικαστήριο</a:t>
            </a:r>
          </a:p>
          <a:p>
            <a:r>
              <a:rPr lang="el-GR" dirty="0" smtClean="0"/>
              <a:t>Είναι προσυμφωνημένο, με κώδικα, τι θα γίνει σε κάθε περίπτωση</a:t>
            </a:r>
          </a:p>
          <a:p>
            <a:r>
              <a:rPr lang="el-GR" dirty="0" smtClean="0"/>
              <a:t>Το να γίνει δεν επαφύεται στην καλή θέληση των συμμετεχόντων - επιβάλλεται από τον κώδικα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9301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Επίλογος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 smtClean="0"/>
              <a:t>Το </a:t>
            </a:r>
            <a:r>
              <a:rPr lang="en-US" dirty="0" err="1" smtClean="0"/>
              <a:t>bitcoin</a:t>
            </a:r>
            <a:r>
              <a:rPr lang="en-US" dirty="0" smtClean="0"/>
              <a:t> </a:t>
            </a:r>
            <a:r>
              <a:rPr lang="el-GR" dirty="0" smtClean="0"/>
              <a:t>μπορεί να επικρατήσει ή και να μην επικρατήσει</a:t>
            </a:r>
          </a:p>
          <a:p>
            <a:r>
              <a:rPr lang="el-GR" dirty="0" smtClean="0"/>
              <a:t>Η τεχνολογία του είναι σημαντική</a:t>
            </a:r>
          </a:p>
          <a:p>
            <a:r>
              <a:rPr lang="el-GR" dirty="0" smtClean="0"/>
              <a:t>Θα αλλάξει τον κόσμο που δουλεύει το </a:t>
            </a:r>
            <a:r>
              <a:rPr lang="en-US" dirty="0" smtClean="0"/>
              <a:t>Internet</a:t>
            </a:r>
            <a:endParaRPr lang="el-GR" dirty="0" smtClean="0"/>
          </a:p>
          <a:p>
            <a:pPr lvl="1"/>
            <a:r>
              <a:rPr lang="en-US" dirty="0" smtClean="0"/>
              <a:t>DNS (</a:t>
            </a:r>
            <a:r>
              <a:rPr lang="en-US" dirty="0" err="1" smtClean="0"/>
              <a:t>namecoin</a:t>
            </a:r>
            <a:r>
              <a:rPr lang="en-US" dirty="0" smtClean="0"/>
              <a:t>)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ocial networks (twister)</a:t>
            </a:r>
          </a:p>
          <a:p>
            <a:pPr lvl="1"/>
            <a:r>
              <a:rPr lang="en-US" dirty="0" smtClean="0"/>
              <a:t>Micropayments (</a:t>
            </a:r>
            <a:r>
              <a:rPr lang="en-US" dirty="0" err="1" smtClean="0"/>
              <a:t>bitcoin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Chatting </a:t>
            </a:r>
            <a:r>
              <a:rPr lang="el-GR" dirty="0" smtClean="0"/>
              <a:t>με </a:t>
            </a:r>
            <a:r>
              <a:rPr lang="en-US" dirty="0" smtClean="0"/>
              <a:t>privacy (</a:t>
            </a:r>
            <a:r>
              <a:rPr lang="en-US" dirty="0" err="1" smtClean="0"/>
              <a:t>bitmessage</a:t>
            </a:r>
            <a:r>
              <a:rPr lang="en-US" dirty="0" smtClean="0"/>
              <a:t>)</a:t>
            </a:r>
          </a:p>
          <a:p>
            <a:r>
              <a:rPr lang="el-GR" dirty="0" smtClean="0"/>
              <a:t>Ενδεχομένως να αλλάξει:</a:t>
            </a:r>
          </a:p>
          <a:p>
            <a:pPr lvl="1"/>
            <a:r>
              <a:rPr lang="el-GR" dirty="0" smtClean="0"/>
              <a:t>Την παγκόσμια</a:t>
            </a:r>
            <a:r>
              <a:rPr lang="en-US" dirty="0" smtClean="0"/>
              <a:t> </a:t>
            </a:r>
            <a:r>
              <a:rPr lang="el-GR" dirty="0" smtClean="0"/>
              <a:t>οικονομία</a:t>
            </a:r>
            <a:r>
              <a:rPr lang="en-US" dirty="0" smtClean="0"/>
              <a:t> (</a:t>
            </a:r>
            <a:r>
              <a:rPr lang="en-US" dirty="0" err="1" smtClean="0"/>
              <a:t>bitcoin</a:t>
            </a:r>
            <a:r>
              <a:rPr lang="en-US" dirty="0" smtClean="0"/>
              <a:t>)</a:t>
            </a:r>
            <a:endParaRPr lang="el-GR" dirty="0" smtClean="0"/>
          </a:p>
          <a:p>
            <a:pPr lvl="1"/>
            <a:r>
              <a:rPr lang="el-GR" dirty="0" smtClean="0"/>
              <a:t>Τον τρόπο που αντιμετωπίζουμε τους νόμους</a:t>
            </a:r>
            <a:r>
              <a:rPr lang="en-US" dirty="0" smtClean="0"/>
              <a:t> (</a:t>
            </a:r>
            <a:r>
              <a:rPr lang="en-US" dirty="0" err="1" smtClean="0"/>
              <a:t>ethereum</a:t>
            </a:r>
            <a:r>
              <a:rPr lang="en-US" dirty="0" smtClean="0"/>
              <a:t>)</a:t>
            </a:r>
            <a:endParaRPr lang="el-GR" dirty="0" smtClean="0"/>
          </a:p>
          <a:p>
            <a:pPr lvl="1"/>
            <a:r>
              <a:rPr lang="el-GR" dirty="0" smtClean="0"/>
              <a:t>Την ελευθερία του λόγου και του τύπου</a:t>
            </a:r>
            <a:r>
              <a:rPr lang="en-US" dirty="0" smtClean="0"/>
              <a:t> (twister)</a:t>
            </a:r>
            <a:endParaRPr lang="el-GR" dirty="0" smtClean="0"/>
          </a:p>
        </p:txBody>
      </p:sp>
    </p:spTree>
    <p:extLst>
      <p:ext uri="{BB962C8B-B14F-4D97-AF65-F5344CB8AC3E}">
        <p14:creationId xmlns:p14="http://schemas.microsoft.com/office/powerpoint/2010/main" val="2579302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Ποιος είναι ο </a:t>
            </a:r>
            <a:r>
              <a:rPr lang="en-US" dirty="0"/>
              <a:t>Satoshi </a:t>
            </a:r>
            <a:r>
              <a:rPr lang="el-GR" dirty="0"/>
              <a:t>ρε γαμώτο</a:t>
            </a:r>
            <a:r>
              <a:rPr lang="en-US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/>
          <a:lstStyle/>
          <a:p>
            <a:r>
              <a:rPr lang="el-GR" dirty="0" smtClean="0"/>
              <a:t>Θεωρίες συνωμοσίας...</a:t>
            </a:r>
          </a:p>
          <a:p>
            <a:r>
              <a:rPr lang="el-GR" dirty="0" smtClean="0"/>
              <a:t>Είναι ένας άνθρωπος ή ομάδα;</a:t>
            </a:r>
          </a:p>
          <a:p>
            <a:r>
              <a:rPr lang="el-GR" dirty="0" smtClean="0"/>
              <a:t>Ο </a:t>
            </a:r>
            <a:r>
              <a:rPr lang="en-US" dirty="0" smtClean="0"/>
              <a:t>Nick </a:t>
            </a:r>
            <a:r>
              <a:rPr lang="en-US" dirty="0" err="1" smtClean="0"/>
              <a:t>Szabo</a:t>
            </a:r>
            <a:r>
              <a:rPr lang="en-US" dirty="0" smtClean="0"/>
              <a:t>?</a:t>
            </a:r>
          </a:p>
          <a:p>
            <a:r>
              <a:rPr lang="el-GR" dirty="0" smtClean="0"/>
              <a:t>Ο </a:t>
            </a:r>
            <a:r>
              <a:rPr lang="en-US" dirty="0" smtClean="0"/>
              <a:t>Wei Dai?</a:t>
            </a:r>
          </a:p>
          <a:p>
            <a:r>
              <a:rPr lang="el-GR" dirty="0" smtClean="0"/>
              <a:t>Οι </a:t>
            </a:r>
            <a:r>
              <a:rPr lang="en-US" dirty="0" err="1" smtClean="0"/>
              <a:t>Dr</a:t>
            </a:r>
            <a:r>
              <a:rPr lang="en-US" dirty="0" smtClean="0"/>
              <a:t> </a:t>
            </a:r>
            <a:r>
              <a:rPr lang="en-US" dirty="0" err="1"/>
              <a:t>Vili</a:t>
            </a:r>
            <a:r>
              <a:rPr lang="en-US" dirty="0"/>
              <a:t> </a:t>
            </a:r>
            <a:r>
              <a:rPr lang="en-US" dirty="0" err="1"/>
              <a:t>Lehdonvirta</a:t>
            </a:r>
            <a:r>
              <a:rPr lang="en-US" dirty="0"/>
              <a:t> </a:t>
            </a:r>
            <a:r>
              <a:rPr lang="el-GR" dirty="0" smtClean="0"/>
              <a:t>&amp; </a:t>
            </a:r>
            <a:r>
              <a:rPr lang="en-US" dirty="0" smtClean="0"/>
              <a:t>Michael Clear</a:t>
            </a:r>
            <a:r>
              <a:rPr lang="el-GR" dirty="0" smtClean="0"/>
              <a:t>?</a:t>
            </a:r>
          </a:p>
          <a:p>
            <a:r>
              <a:rPr lang="el-GR" dirty="0" smtClean="0"/>
              <a:t>Οι </a:t>
            </a:r>
            <a:r>
              <a:rPr lang="en-US" dirty="0" smtClean="0"/>
              <a:t>Neal </a:t>
            </a:r>
            <a:r>
              <a:rPr lang="en-US" dirty="0"/>
              <a:t>King, Vladimir </a:t>
            </a:r>
            <a:r>
              <a:rPr lang="en-US" dirty="0" err="1"/>
              <a:t>Oksman</a:t>
            </a:r>
            <a:r>
              <a:rPr lang="en-US" dirty="0"/>
              <a:t> </a:t>
            </a:r>
            <a:r>
              <a:rPr lang="el-GR" dirty="0" smtClean="0"/>
              <a:t>&amp; </a:t>
            </a:r>
            <a:r>
              <a:rPr lang="en-US" dirty="0" smtClean="0"/>
              <a:t>Charles </a:t>
            </a:r>
            <a:r>
              <a:rPr lang="en-US" dirty="0" err="1" smtClean="0"/>
              <a:t>Bry</a:t>
            </a:r>
            <a:r>
              <a:rPr lang="el-GR" dirty="0" smtClean="0"/>
              <a:t>?</a:t>
            </a:r>
          </a:p>
          <a:p>
            <a:r>
              <a:rPr lang="el-GR" dirty="0" smtClean="0"/>
              <a:t>Ο </a:t>
            </a:r>
            <a:r>
              <a:rPr lang="en-US" dirty="0" smtClean="0"/>
              <a:t>Shinichi Mochizuki</a:t>
            </a:r>
            <a:r>
              <a:rPr lang="el-GR" dirty="0" smtClean="0"/>
              <a:t>?</a:t>
            </a:r>
          </a:p>
          <a:p>
            <a:r>
              <a:rPr lang="el-GR" dirty="0" smtClean="0"/>
              <a:t>Ο </a:t>
            </a:r>
            <a:r>
              <a:rPr lang="en-US" dirty="0"/>
              <a:t>Jed </a:t>
            </a:r>
            <a:r>
              <a:rPr lang="en-US" dirty="0" err="1"/>
              <a:t>McCaleb</a:t>
            </a:r>
            <a:r>
              <a:rPr lang="el-GR" dirty="0" smtClean="0"/>
              <a:t>?</a:t>
            </a:r>
          </a:p>
          <a:p>
            <a:r>
              <a:rPr lang="el-GR" dirty="0" smtClean="0"/>
              <a:t>Ο </a:t>
            </a:r>
            <a:r>
              <a:rPr lang="en-US" dirty="0" smtClean="0"/>
              <a:t>Dread Pirate Roberts</a:t>
            </a:r>
            <a:r>
              <a:rPr lang="el-GR" dirty="0" smtClean="0"/>
              <a:t>?</a:t>
            </a:r>
          </a:p>
          <a:p>
            <a:r>
              <a:rPr lang="el-GR" dirty="0" smtClean="0"/>
              <a:t>Απ’ ό,τι φαίνεται</a:t>
            </a:r>
            <a:r>
              <a:rPr lang="en-US" dirty="0" smtClean="0"/>
              <a:t>, </a:t>
            </a:r>
            <a:r>
              <a:rPr lang="el-GR" dirty="0" smtClean="0"/>
              <a:t>έχει κρύψει την ταυτότητά του καλά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8926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Επίλογος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 smtClean="0"/>
              <a:t>Αν δεν επενδύσετε οικονομικά στο </a:t>
            </a:r>
            <a:r>
              <a:rPr lang="en-US" dirty="0" err="1" smtClean="0"/>
              <a:t>bitcoin</a:t>
            </a:r>
            <a:r>
              <a:rPr lang="en-US" dirty="0" smtClean="0"/>
              <a:t>, </a:t>
            </a:r>
            <a:r>
              <a:rPr lang="el-GR" dirty="0" smtClean="0"/>
              <a:t>τουλάχιστον επενδύστε τεχνολογικά</a:t>
            </a:r>
          </a:p>
          <a:p>
            <a:r>
              <a:rPr lang="el-GR" dirty="0" smtClean="0"/>
              <a:t>Μάθετε πώς δουλεύει</a:t>
            </a:r>
          </a:p>
          <a:p>
            <a:r>
              <a:rPr lang="el-GR" dirty="0" smtClean="0"/>
              <a:t>Βοηθήστε μας να το βελτιώσουμε</a:t>
            </a:r>
          </a:p>
          <a:p>
            <a:r>
              <a:rPr lang="el-GR" dirty="0" smtClean="0"/>
              <a:t>Βοηθήστε μας να το διαδώσουμε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7346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Μάθαμε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/>
              <a:t>Το κρυπτονόμισμα </a:t>
            </a:r>
            <a:r>
              <a:rPr lang="en-US" dirty="0" err="1"/>
              <a:t>bitcoin</a:t>
            </a:r>
            <a:endParaRPr lang="en-US" dirty="0"/>
          </a:p>
          <a:p>
            <a:r>
              <a:rPr lang="el-GR" dirty="0"/>
              <a:t>Ιστορία του </a:t>
            </a:r>
            <a:r>
              <a:rPr lang="en-US" dirty="0" err="1"/>
              <a:t>bitcoin</a:t>
            </a:r>
            <a:endParaRPr lang="en-US" dirty="0"/>
          </a:p>
          <a:p>
            <a:r>
              <a:rPr lang="el-GR" dirty="0"/>
              <a:t>Πρακτική χρήση πορτοφολιών</a:t>
            </a:r>
          </a:p>
          <a:p>
            <a:r>
              <a:rPr lang="el-GR" dirty="0"/>
              <a:t>Δημόσια/ιδιωτικά κλειδιά</a:t>
            </a:r>
          </a:p>
          <a:p>
            <a:r>
              <a:rPr lang="el-GR" dirty="0"/>
              <a:t>Διπλό ξόδεμα</a:t>
            </a:r>
          </a:p>
          <a:p>
            <a:r>
              <a:rPr lang="en-US" dirty="0" err="1"/>
              <a:t>Blockchain</a:t>
            </a:r>
            <a:endParaRPr lang="en-US" dirty="0"/>
          </a:p>
          <a:p>
            <a:r>
              <a:rPr lang="el-GR" dirty="0"/>
              <a:t>Άλλα κρυπτονομίσματα</a:t>
            </a:r>
            <a:r>
              <a:rPr lang="en-US" dirty="0"/>
              <a:t>: </a:t>
            </a:r>
            <a:r>
              <a:rPr lang="en-US" dirty="0" err="1"/>
              <a:t>Namecoin</a:t>
            </a:r>
            <a:r>
              <a:rPr lang="en-US" dirty="0"/>
              <a:t>, </a:t>
            </a:r>
            <a:r>
              <a:rPr lang="en-US" dirty="0" err="1" smtClean="0"/>
              <a:t>Ethereum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1674420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Συγχαρητήρια!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5791200" cy="4724400"/>
          </a:xfrm>
        </p:spPr>
        <p:txBody>
          <a:bodyPr/>
          <a:lstStyle/>
          <a:p>
            <a:r>
              <a:rPr lang="el-GR" dirty="0" smtClean="0"/>
              <a:t>Μπορείτε να κάνετε </a:t>
            </a:r>
            <a:r>
              <a:rPr lang="el-GR" b="1" dirty="0" smtClean="0"/>
              <a:t>αγορές με </a:t>
            </a:r>
            <a:r>
              <a:rPr lang="en-US" b="1" dirty="0" err="1" smtClean="0"/>
              <a:t>bitcoin</a:t>
            </a:r>
            <a:endParaRPr lang="en-US" b="1" dirty="0" smtClean="0"/>
          </a:p>
        </p:txBody>
      </p:sp>
      <p:pic>
        <p:nvPicPr>
          <p:cNvPr id="4" name="Picture 2" descr="C:\Documents and Settings\dionyziz\Τα έγγραφά μου\web-development\thumbs_up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404664"/>
            <a:ext cx="3109352" cy="2829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4978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 descr="http://www.vinodnarayan.com/wp-content/uploads/2011/09/Coin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802138"/>
            <a:ext cx="10210800" cy="7658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-609600" y="6019800"/>
            <a:ext cx="10972800" cy="1219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dirty="0"/>
          </a:p>
        </p:txBody>
      </p:sp>
      <p:sp>
        <p:nvSpPr>
          <p:cNvPr id="7" name="Rectangle 6"/>
          <p:cNvSpPr/>
          <p:nvPr/>
        </p:nvSpPr>
        <p:spPr>
          <a:xfrm>
            <a:off x="-457200" y="2626863"/>
            <a:ext cx="9982200" cy="1219200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590800"/>
            <a:ext cx="9144000" cy="1143000"/>
          </a:xfrm>
        </p:spPr>
        <p:txBody>
          <a:bodyPr>
            <a:normAutofit/>
          </a:bodyPr>
          <a:lstStyle/>
          <a:p>
            <a:r>
              <a:rPr lang="el-GR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Ευχαριστώ! Ερωτήσεις;</a:t>
            </a:r>
            <a:endParaRPr lang="el-GR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083757" y="6088519"/>
            <a:ext cx="20602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>
                <a:solidFill>
                  <a:schemeClr val="bg1"/>
                </a:solidFill>
              </a:rPr>
              <a:t>bitcoin.org</a:t>
            </a:r>
          </a:p>
          <a:p>
            <a:pPr algn="r"/>
            <a:r>
              <a:rPr lang="en-US" dirty="0" smtClean="0">
                <a:solidFill>
                  <a:schemeClr val="bg1"/>
                </a:solidFill>
              </a:rPr>
              <a:t>Twitter: @</a:t>
            </a:r>
            <a:r>
              <a:rPr lang="en-US" dirty="0" err="1" smtClean="0">
                <a:solidFill>
                  <a:schemeClr val="bg1"/>
                </a:solidFill>
              </a:rPr>
              <a:t>dionyziz</a:t>
            </a:r>
            <a:endParaRPr lang="el-GR" dirty="0">
              <a:solidFill>
                <a:schemeClr val="bg1"/>
              </a:solidFill>
            </a:endParaRPr>
          </a:p>
        </p:txBody>
      </p:sp>
      <p:pic>
        <p:nvPicPr>
          <p:cNvPr id="1026" name="Picture 2" descr="Licens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6264047"/>
            <a:ext cx="838200" cy="29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066800" y="6088520"/>
            <a:ext cx="33293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 smtClean="0">
                <a:solidFill>
                  <a:schemeClr val="bg1"/>
                </a:solidFill>
              </a:rPr>
              <a:t>Αυτές οι διαφάνειες είναι</a:t>
            </a:r>
            <a:r>
              <a:rPr lang="en-US" dirty="0" smtClean="0">
                <a:solidFill>
                  <a:schemeClr val="bg1"/>
                </a:solidFill>
              </a:rPr>
              <a:t>:</a:t>
            </a:r>
          </a:p>
          <a:p>
            <a:r>
              <a:rPr lang="en-US" dirty="0" err="1" smtClean="0">
                <a:solidFill>
                  <a:schemeClr val="bg1"/>
                </a:solidFill>
              </a:rPr>
              <a:t>CreativeCommons</a:t>
            </a:r>
            <a:r>
              <a:rPr lang="en-US" dirty="0" smtClean="0">
                <a:solidFill>
                  <a:schemeClr val="bg1"/>
                </a:solidFill>
              </a:rPr>
              <a:t> 3.0 Attribution</a:t>
            </a:r>
            <a:endParaRPr lang="el-G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6992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larity" id="{7ED00B15-D8B8-49A5-82E2-784F257E0BCE}" vid="{E82A01B6-1977-413D-829D-ABAFEA350F2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</Template>
  <TotalTime>4668</TotalTime>
  <Words>2792</Words>
  <Application>Microsoft Office PowerPoint</Application>
  <PresentationFormat>On-screen Show (4:3)</PresentationFormat>
  <Paragraphs>558</Paragraphs>
  <Slides>93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93</vt:i4>
      </vt:variant>
    </vt:vector>
  </HeadingPairs>
  <TitlesOfParts>
    <vt:vector size="99" baseType="lpstr">
      <vt:lpstr>Arial</vt:lpstr>
      <vt:lpstr>Calibri</vt:lpstr>
      <vt:lpstr>DejaVu Sans Mono</vt:lpstr>
      <vt:lpstr>Lucida Console</vt:lpstr>
      <vt:lpstr>Wingdings</vt:lpstr>
      <vt:lpstr>Clarity</vt:lpstr>
      <vt:lpstr>Bitcoin</vt:lpstr>
      <vt:lpstr>Στόχος της ώρας</vt:lpstr>
      <vt:lpstr>PowerPoint Presentation</vt:lpstr>
      <vt:lpstr>Όσο ξεκινάμε...</vt:lpstr>
      <vt:lpstr>Τι είναι το bitcoin?</vt:lpstr>
      <vt:lpstr>Ιστορία</vt:lpstr>
      <vt:lpstr>Ποιος είναι ο Satoshi Nakamoto?</vt:lpstr>
      <vt:lpstr>Ποιος είναι ο Satoshi ρε γαμώτο?</vt:lpstr>
      <vt:lpstr>Ποιος είναι ο Satoshi ρε γαμώτο?</vt:lpstr>
      <vt:lpstr>PowerPoint Presentation</vt:lpstr>
      <vt:lpstr>Πρόβλημα: Online πληρωμές</vt:lpstr>
      <vt:lpstr>Πρόβλημα: Χρυσός</vt:lpstr>
      <vt:lpstr>Πρόβλημα</vt:lpstr>
      <vt:lpstr>Λύση</vt:lpstr>
      <vt:lpstr>Πλεονεκτήματα</vt:lpstr>
      <vt:lpstr>Ιδέα!</vt:lpstr>
      <vt:lpstr>PowerPoint Presentation</vt:lpstr>
      <vt:lpstr>Peer-to-peer δίκτυο bitcoin</vt:lpstr>
      <vt:lpstr>Πιστοποίηση</vt:lpstr>
      <vt:lpstr>Hash functions</vt:lpstr>
      <vt:lpstr>Collision resistance</vt:lpstr>
      <vt:lpstr>PowerPoint Presentation</vt:lpstr>
      <vt:lpstr>Εγκυρότητα</vt:lpstr>
      <vt:lpstr>Ποιος έχει τι</vt:lpstr>
      <vt:lpstr>Broadcasting</vt:lpstr>
      <vt:lpstr>PowerPoint Presentation</vt:lpstr>
      <vt:lpstr>Ανωνυμία</vt:lpstr>
      <vt:lpstr>Ανωνυμία</vt:lpstr>
      <vt:lpstr>PowerPoint Presentation</vt:lpstr>
      <vt:lpstr>Νόμισμα</vt:lpstr>
      <vt:lpstr>Νόμισμα = Αλυσίδα υπογραφών</vt:lpstr>
      <vt:lpstr>PowerPoint Presentation</vt:lpstr>
      <vt:lpstr>PowerPoint Presentation</vt:lpstr>
      <vt:lpstr>Διπλοξοδεύω</vt:lpstr>
      <vt:lpstr>Διπλό ξόδεμα</vt:lpstr>
      <vt:lpstr>Το βέλος του χρόνου</vt:lpstr>
      <vt:lpstr>Το βέλος του χρόνου</vt:lpstr>
      <vt:lpstr>Blocks</vt:lpstr>
      <vt:lpstr>PowerPoint Presentation</vt:lpstr>
      <vt:lpstr>Ποιος θα δημιουργήσει τα blocks?</vt:lpstr>
      <vt:lpstr>Αν αφήσουμε τον καθένα να το κάνει μόνος του...</vt:lpstr>
      <vt:lpstr>Proof-of-work</vt:lpstr>
      <vt:lpstr>PowerPoint Presentation</vt:lpstr>
      <vt:lpstr>PowerPoint Presentation</vt:lpstr>
      <vt:lpstr>Απόδειξη εργασίας</vt:lpstr>
      <vt:lpstr>Blockchain</vt:lpstr>
      <vt:lpstr>PowerPoint Presentation</vt:lpstr>
      <vt:lpstr>Απόδειξη εργασίας</vt:lpstr>
      <vt:lpstr>Πιστοποίηση συναλλαγών</vt:lpstr>
      <vt:lpstr>Πιστοποίηση συναλλαγών</vt:lpstr>
      <vt:lpstr>Εξόρυξη bitcoin</vt:lpstr>
      <vt:lpstr>Difficulty</vt:lpstr>
      <vt:lpstr>PowerPoint Presentation</vt:lpstr>
      <vt:lpstr>PowerPoint Presentation</vt:lpstr>
      <vt:lpstr>Υποδιαιρέσεις bitcoin</vt:lpstr>
      <vt:lpstr>Πόσο αξίζει ένα bitcoin?</vt:lpstr>
      <vt:lpstr>Πώς αποκτώ bitcoin?</vt:lpstr>
      <vt:lpstr>Τεχνικές λεπτομέρειες</vt:lpstr>
      <vt:lpstr>Το bitcoin σήμερα</vt:lpstr>
      <vt:lpstr>Bitcoin στην πράξη</vt:lpstr>
      <vt:lpstr>Πού αποθηκεύω bitcoins?</vt:lpstr>
      <vt:lpstr>Διευθύνσεις Bitcoin</vt:lpstr>
      <vt:lpstr>Ιδιωτικά κλειδιά</vt:lpstr>
      <vt:lpstr>Όσο συνεχίζουμε...</vt:lpstr>
      <vt:lpstr>Τύποι πορτοφολιών</vt:lpstr>
      <vt:lpstr>Τύποι πορτοφολιών</vt:lpstr>
      <vt:lpstr>Τύποι πορτοφολιών</vt:lpstr>
      <vt:lpstr>Τύποι πορτοφολιών</vt:lpstr>
      <vt:lpstr>Τι μπορώ να κάνω με bitcoins?</vt:lpstr>
      <vt:lpstr>Τι ρίσκο έχει το bitcoin?</vt:lpstr>
      <vt:lpstr>PowerPoint Presentation</vt:lpstr>
      <vt:lpstr>PowerPoint Presentation</vt:lpstr>
      <vt:lpstr>Android Wallet demo</vt:lpstr>
      <vt:lpstr>PowerPoint Presentation</vt:lpstr>
      <vt:lpstr>Ασφάλεια πορτοφολιού</vt:lpstr>
      <vt:lpstr>Πώς στέλνω bitcoins?</vt:lpstr>
      <vt:lpstr>Αγορά με Bitcoin Demo (stickers)</vt:lpstr>
      <vt:lpstr>Αγορά με Bitcoin Demo (domain name)</vt:lpstr>
      <vt:lpstr>Εναλλακτικά κρυπτονομίσματα</vt:lpstr>
      <vt:lpstr>PowerPoint Presentation</vt:lpstr>
      <vt:lpstr>Namecoin</vt:lpstr>
      <vt:lpstr>Namecoin demo</vt:lpstr>
      <vt:lpstr>Twister</vt:lpstr>
      <vt:lpstr>Ethereum</vt:lpstr>
      <vt:lpstr>Ethereum</vt:lpstr>
      <vt:lpstr>Ethereum</vt:lpstr>
      <vt:lpstr>Ethereum</vt:lpstr>
      <vt:lpstr>Ethereum</vt:lpstr>
      <vt:lpstr>Επίλογος</vt:lpstr>
      <vt:lpstr>Επίλογος</vt:lpstr>
      <vt:lpstr>Μάθαμε</vt:lpstr>
      <vt:lpstr>Συγχαρητήρια!</vt:lpstr>
      <vt:lpstr>Ευχαριστώ! Ερωτήσεις;</vt:lpstr>
    </vt:vector>
  </TitlesOfParts>
  <Company>Hewlett-Packard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dionyziz</dc:creator>
  <cp:lastModifiedBy>john</cp:lastModifiedBy>
  <cp:revision>170</cp:revision>
  <dcterms:created xsi:type="dcterms:W3CDTF">2012-02-16T15:07:42Z</dcterms:created>
  <dcterms:modified xsi:type="dcterms:W3CDTF">2014-06-01T13:31:07Z</dcterms:modified>
</cp:coreProperties>
</file>